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60" r:id="rId5"/>
    <p:sldId id="261" r:id="rId6"/>
    <p:sldId id="262" r:id="rId7"/>
    <p:sldId id="264" r:id="rId8"/>
    <p:sldId id="259" r:id="rId9"/>
    <p:sldId id="266" r:id="rId10"/>
    <p:sldId id="263" r:id="rId11"/>
    <p:sldId id="267" r:id="rId12"/>
    <p:sldId id="265"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1040;&#1076;&#1084;&#1080;&#1085;&#1080;&#1089;&#1090;&#1088;&#1072;&#1090;&#1086;&#1088;\Downloads\&#1040;&#1074;&#1090;&#1086;&#1090;&#1088;&#1072;&#1085;&#1089;&#1087;&#1086;&#1088;&#1090;%20&#1080;%20&#1089;&#1090;&#1088;&#1086;&#1081;&#1084;&#1077;&#1093;&#1072;&#1085;&#1080;&#1079;&#1084;&#1099;%20&#1085;&#1072;%2001.01.2016&#1075;..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Lbls>
            <c:delete val="1"/>
          </c:dLbls>
          <c:cat>
            <c:strRef>
              <c:f>Лист3!$C$6:$C$9</c:f>
              <c:strCache>
                <c:ptCount val="4"/>
                <c:pt idx="0">
                  <c:v>АО «Узбекэнерго»</c:v>
                </c:pt>
                <c:pt idx="1">
                  <c:v>Спец ПМНПО</c:v>
                </c:pt>
                <c:pt idx="2">
                  <c:v>Махмудова Г.Х.</c:v>
                </c:pt>
                <c:pt idx="3">
                  <c:v>Остальные акционеры</c:v>
                </c:pt>
              </c:strCache>
            </c:strRef>
          </c:cat>
          <c:val>
            <c:numRef>
              <c:f>Лист3!$D$6:$D$9</c:f>
              <c:numCache>
                <c:formatCode>General</c:formatCode>
                <c:ptCount val="4"/>
                <c:pt idx="0">
                  <c:v>25</c:v>
                </c:pt>
                <c:pt idx="1">
                  <c:v>1.8</c:v>
                </c:pt>
                <c:pt idx="2">
                  <c:v>51</c:v>
                </c:pt>
                <c:pt idx="3">
                  <c:v>22.2</c:v>
                </c:pt>
              </c:numCache>
            </c:numRef>
          </c:val>
          <c:extLst>
            <c:ext xmlns:c16="http://schemas.microsoft.com/office/drawing/2014/chart" uri="{C3380CC4-5D6E-409C-BE32-E72D297353CC}">
              <c16:uniqueId val="{00000000-88C3-4A3E-93B3-12743740BBE9}"/>
            </c:ext>
          </c:extLst>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0.10417</cdr:x>
      <cdr:y>0.20226</cdr:y>
    </cdr:from>
    <cdr:to>
      <cdr:x>0.47129</cdr:x>
      <cdr:y>0.35851</cdr:y>
    </cdr:to>
    <cdr:sp macro="" textlink="">
      <cdr:nvSpPr>
        <cdr:cNvPr id="2" name="TextBox 1"/>
        <cdr:cNvSpPr txBox="1"/>
      </cdr:nvSpPr>
      <cdr:spPr>
        <a:xfrm xmlns:a="http://schemas.openxmlformats.org/drawingml/2006/main">
          <a:off x="300002" y="563524"/>
          <a:ext cx="1057313" cy="43532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dirty="0"/>
            <a:t>Other </a:t>
          </a:r>
        </a:p>
        <a:p xmlns:a="http://schemas.openxmlformats.org/drawingml/2006/main">
          <a:pPr algn="ctr"/>
          <a:r>
            <a:rPr lang="en-US" dirty="0"/>
            <a:t>shareholders </a:t>
          </a:r>
        </a:p>
        <a:p xmlns:a="http://schemas.openxmlformats.org/drawingml/2006/main">
          <a:pPr algn="ctr"/>
          <a:r>
            <a:rPr lang="ru-RU" dirty="0"/>
            <a:t>22,2%</a:t>
          </a:r>
          <a:endParaRPr lang="ru-RU" sz="1100" dirty="0"/>
        </a:p>
      </cdr:txBody>
    </cdr:sp>
  </cdr:relSizeAnchor>
  <cdr:relSizeAnchor xmlns:cdr="http://schemas.openxmlformats.org/drawingml/2006/chartDrawing">
    <cdr:from>
      <cdr:x>0.54571</cdr:x>
      <cdr:y>0.15385</cdr:y>
    </cdr:from>
    <cdr:to>
      <cdr:x>0.87925</cdr:x>
      <cdr:y>0.33614</cdr:y>
    </cdr:to>
    <cdr:sp macro="" textlink="">
      <cdr:nvSpPr>
        <cdr:cNvPr id="3" name="TextBox 2"/>
        <cdr:cNvSpPr txBox="1"/>
      </cdr:nvSpPr>
      <cdr:spPr>
        <a:xfrm xmlns:a="http://schemas.openxmlformats.org/drawingml/2006/main">
          <a:off x="1571645" y="428639"/>
          <a:ext cx="960605" cy="50787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dirty="0" err="1"/>
            <a:t>JSC</a:t>
          </a:r>
          <a:endParaRPr lang="en-US" dirty="0"/>
        </a:p>
        <a:p xmlns:a="http://schemas.openxmlformats.org/drawingml/2006/main">
          <a:pPr algn="ctr"/>
          <a:r>
            <a:rPr lang="en-US" dirty="0"/>
            <a:t>"</a:t>
          </a:r>
          <a:r>
            <a:rPr lang="en-US" dirty="0" err="1"/>
            <a:t>Uzbekenergo</a:t>
          </a:r>
          <a:r>
            <a:rPr lang="en-US" dirty="0"/>
            <a:t>"</a:t>
          </a:r>
          <a:endParaRPr lang="ru-RU" dirty="0">
            <a:latin typeface="Times New Roman"/>
            <a:ea typeface="Times New Roman"/>
          </a:endParaRPr>
        </a:p>
        <a:p xmlns:a="http://schemas.openxmlformats.org/drawingml/2006/main">
          <a:pPr algn="ctr"/>
          <a:r>
            <a:rPr lang="ru-RU" sz="1100" dirty="0"/>
            <a:t>»</a:t>
          </a:r>
        </a:p>
        <a:p xmlns:a="http://schemas.openxmlformats.org/drawingml/2006/main">
          <a:pPr algn="ctr"/>
          <a:r>
            <a:rPr lang="ru-RU" dirty="0"/>
            <a:t>25%</a:t>
          </a:r>
          <a:endParaRPr lang="ru-RU" sz="1100" dirty="0"/>
        </a:p>
      </cdr:txBody>
    </cdr:sp>
  </cdr:relSizeAnchor>
  <cdr:relSizeAnchor xmlns:cdr="http://schemas.openxmlformats.org/drawingml/2006/chartDrawing">
    <cdr:from>
      <cdr:x>0.10417</cdr:x>
      <cdr:y>0.64164</cdr:y>
    </cdr:from>
    <cdr:to>
      <cdr:x>0.63996</cdr:x>
      <cdr:y>1</cdr:y>
    </cdr:to>
    <cdr:sp macro="" textlink="">
      <cdr:nvSpPr>
        <cdr:cNvPr id="4" name="TextBox 3"/>
        <cdr:cNvSpPr txBox="1"/>
      </cdr:nvSpPr>
      <cdr:spPr>
        <a:xfrm xmlns:a="http://schemas.openxmlformats.org/drawingml/2006/main">
          <a:off x="300002" y="1787662"/>
          <a:ext cx="1543083" cy="99842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dirty="0" err="1"/>
            <a:t>Makhmudova</a:t>
          </a:r>
          <a:r>
            <a:rPr lang="en-US" dirty="0"/>
            <a:t> </a:t>
          </a:r>
          <a:r>
            <a:rPr lang="en-US" dirty="0" err="1"/>
            <a:t>G.Kh</a:t>
          </a:r>
          <a:r>
            <a:rPr lang="en-US" dirty="0"/>
            <a:t>.</a:t>
          </a:r>
          <a:r>
            <a:rPr lang="ru-RU" sz="1100" dirty="0"/>
            <a:t>.</a:t>
          </a:r>
        </a:p>
        <a:p xmlns:a="http://schemas.openxmlformats.org/drawingml/2006/main">
          <a:pPr algn="ctr"/>
          <a:r>
            <a:rPr lang="ru-RU" dirty="0"/>
            <a:t>51%</a:t>
          </a:r>
          <a:endParaRPr lang="ru-RU" sz="1100" dirty="0"/>
        </a:p>
      </cdr:txBody>
    </cdr:sp>
  </cdr:relSizeAnchor>
  <cdr:relSizeAnchor xmlns:cdr="http://schemas.openxmlformats.org/drawingml/2006/chartDrawing">
    <cdr:from>
      <cdr:x>0.66973</cdr:x>
      <cdr:y>0.53846</cdr:y>
    </cdr:from>
    <cdr:to>
      <cdr:x>0.98723</cdr:x>
      <cdr:y>0.86666</cdr:y>
    </cdr:to>
    <cdr:sp macro="" textlink="">
      <cdr:nvSpPr>
        <cdr:cNvPr id="5" name="TextBox 4"/>
        <cdr:cNvSpPr txBox="1"/>
      </cdr:nvSpPr>
      <cdr:spPr>
        <a:xfrm xmlns:a="http://schemas.openxmlformats.org/drawingml/2006/main">
          <a:off x="1928826" y="1500198"/>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0.62012</cdr:x>
      <cdr:y>0.53846</cdr:y>
    </cdr:from>
    <cdr:to>
      <cdr:x>0.93762</cdr:x>
      <cdr:y>0.86666</cdr:y>
    </cdr:to>
    <cdr:sp macro="" textlink="">
      <cdr:nvSpPr>
        <cdr:cNvPr id="6" name="TextBox 5"/>
        <cdr:cNvSpPr txBox="1"/>
      </cdr:nvSpPr>
      <cdr:spPr>
        <a:xfrm xmlns:a="http://schemas.openxmlformats.org/drawingml/2006/main">
          <a:off x="1785950" y="1500198"/>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0.60312</cdr:x>
      <cdr:y>0.48657</cdr:y>
    </cdr:from>
    <cdr:to>
      <cdr:x>1</cdr:x>
      <cdr:y>0.64041</cdr:y>
    </cdr:to>
    <cdr:sp macro="" textlink="">
      <cdr:nvSpPr>
        <cdr:cNvPr id="7" name="TextBox 6"/>
        <cdr:cNvSpPr txBox="1"/>
      </cdr:nvSpPr>
      <cdr:spPr>
        <a:xfrm xmlns:a="http://schemas.openxmlformats.org/drawingml/2006/main">
          <a:off x="1736986" y="1355612"/>
          <a:ext cx="1143014" cy="42861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just">
            <a:spcAft>
              <a:spcPts val="0"/>
            </a:spcAft>
          </a:pPr>
          <a:r>
            <a:rPr lang="en-US" sz="900" dirty="0"/>
            <a:t>Special PMNO</a:t>
          </a:r>
          <a:endParaRPr lang="ru-RU" sz="900" dirty="0">
            <a:latin typeface="Times New Roman"/>
            <a:ea typeface="Times New Roman"/>
          </a:endParaRPr>
        </a:p>
        <a:p xmlns:a="http://schemas.openxmlformats.org/drawingml/2006/main">
          <a:pPr algn="ctr"/>
          <a:r>
            <a:rPr lang="ru-RU" sz="900" dirty="0"/>
            <a:t>1,8%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7AE0A4-0B83-4BFC-83E3-9207DAC59768}" type="datetimeFigureOut">
              <a:rPr lang="ru-RU" smtClean="0"/>
              <a:t>21.02.2016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5A9458-85F9-4C02-8FE9-ACD02B88DE89}" type="slidenum">
              <a:rPr lang="ru-RU" smtClean="0"/>
              <a:t>‹#›</a:t>
            </a:fld>
            <a:endParaRPr lang="ru-RU"/>
          </a:p>
        </p:txBody>
      </p:sp>
    </p:spTree>
    <p:extLst>
      <p:ext uri="{BB962C8B-B14F-4D97-AF65-F5344CB8AC3E}">
        <p14:creationId xmlns:p14="http://schemas.microsoft.com/office/powerpoint/2010/main" val="8012392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1BE87-E4D4-45B8-9337-F768ED42D03F}" type="datetimeFigureOut">
              <a:rPr lang="ru-RU" smtClean="0"/>
              <a:t>21.02.2016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5093F3-2339-4449-B605-54CF16CC2B11}" type="slidenum">
              <a:rPr lang="ru-RU" smtClean="0"/>
              <a:t>‹#›</a:t>
            </a:fld>
            <a:endParaRPr lang="ru-RU"/>
          </a:p>
        </p:txBody>
      </p:sp>
    </p:spTree>
    <p:extLst>
      <p:ext uri="{BB962C8B-B14F-4D97-AF65-F5344CB8AC3E}">
        <p14:creationId xmlns:p14="http://schemas.microsoft.com/office/powerpoint/2010/main" val="12827411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B5093F3-2339-4449-B605-54CF16CC2B11}" type="slidenum">
              <a:rPr lang="ru-RU" smtClean="0"/>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B5093F3-2339-4449-B605-54CF16CC2B11}" type="slidenum">
              <a:rPr lang="ru-RU" smtClean="0"/>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A144FAD0-A3F8-4420-B8DD-6AE5081DCCCE}" type="datetime1">
              <a:rPr lang="ru-RU" smtClean="0"/>
              <a:t>21.02.2016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1711D0-37A2-41A7-A642-43D8B18DF4D7}"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2B6173F-8FEA-46AA-B0CB-0491B2EF68D2}" type="datetime1">
              <a:rPr lang="ru-RU" smtClean="0"/>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11D0-37A2-41A7-A642-43D8B18DF4D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CC1711D0-37A2-41A7-A642-43D8B18DF4D7}"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3B05830F-E788-42DB-A663-B95F5F9BAED8}" type="datetime1">
              <a:rPr lang="ru-RU" smtClean="0"/>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2D76F817-048F-4D82-928A-2430D9BC8CC4}" type="datetime1">
              <a:rPr lang="ru-RU" smtClean="0"/>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CC1711D0-37A2-41A7-A642-43D8B18DF4D7}" type="slidenum">
              <a:rPr lang="ru-RU" smtClean="0"/>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2705393A-2A8B-4378-A9C4-52D318B7E9D5}" type="datetime1">
              <a:rPr lang="ru-RU" smtClean="0"/>
              <a:t>21.02.2016</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1711D0-37A2-41A7-A642-43D8B18DF4D7}"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0D62ABDD-D632-4F3B-9804-B083BDD40678}" type="datetime1">
              <a:rPr lang="ru-RU" smtClean="0"/>
              <a:t>21.02.2016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11D0-37A2-41A7-A642-43D8B18DF4D7}"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CA3898B2-2D58-49B7-BE81-4C11AF1A5CB0}" type="datetime1">
              <a:rPr lang="ru-RU" smtClean="0"/>
              <a:t>21.02.2016</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CC1711D0-37A2-41A7-A642-43D8B18DF4D7}"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1392B92F-88A7-4FF9-9353-B2D648BFB767}" type="datetime1">
              <a:rPr lang="ru-RU" smtClean="0"/>
              <a:t>21.02.2016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CC1711D0-37A2-41A7-A642-43D8B18DF4D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A5AFAEB9-E2D3-4CD5-ACBF-FCCD20E950AD}" type="datetime1">
              <a:rPr lang="ru-RU" smtClean="0"/>
              <a:t>21.02.2016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C1711D0-37A2-41A7-A642-43D8B18DF4D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C1711D0-37A2-41A7-A642-43D8B18DF4D7}"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0A76921E-D3F2-426B-9A1C-B6D971E0BBED}" type="datetime1">
              <a:rPr lang="ru-RU" smtClean="0"/>
              <a:t>21.02.2016</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CC1711D0-37A2-41A7-A642-43D8B18DF4D7}"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1370D22B-DC6C-497A-90CB-B4033DBF6854}" type="datetime1">
              <a:rPr lang="ru-RU" smtClean="0"/>
              <a:t>21.02.2016</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6C472F5-EB5D-4DC8-919B-336FCB858590}" type="datetime1">
              <a:rPr lang="ru-RU" smtClean="0"/>
              <a:t>21.02.2016</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C1711D0-37A2-41A7-A642-43D8B18DF4D7}"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paper@metq.uz" TargetMode="External"/><Relationship Id="rId2" Type="http://schemas.openxmlformats.org/officeDocument/2006/relationships/hyperlink" Target="mailto:maxsus.etq@gmail.com" TargetMode="External"/><Relationship Id="rId1" Type="http://schemas.openxmlformats.org/officeDocument/2006/relationships/slideLayout" Target="../slideLayouts/slideLayout7.xml"/><Relationship Id="rId4" Type="http://schemas.openxmlformats.org/officeDocument/2006/relationships/hyperlink" Target="http://metq.u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axsus.etq@gmai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metq.uz/" TargetMode="External"/><Relationship Id="rId4" Type="http://schemas.openxmlformats.org/officeDocument/2006/relationships/hyperlink" Target="mailto:paper@metq.u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7158" y="2643182"/>
            <a:ext cx="8429684" cy="966790"/>
          </a:xfrm>
        </p:spPr>
        <p:txBody>
          <a:bodyPr>
            <a:noAutofit/>
          </a:bodyPr>
          <a:lstStyle/>
          <a:p>
            <a:r>
              <a:rPr lang="ru-RU" sz="2400" dirty="0">
                <a:solidFill>
                  <a:srgbClr val="C00000"/>
                </a:solidFill>
              </a:rPr>
              <a:t>«</a:t>
            </a:r>
            <a:r>
              <a:rPr lang="en-US" sz="2400" dirty="0" err="1">
                <a:solidFill>
                  <a:srgbClr val="C00000"/>
                </a:solidFill>
              </a:rPr>
              <a:t>MAKHSUSELEKTRTARMOKKURILISH</a:t>
            </a:r>
            <a:r>
              <a:rPr lang="ru-RU" sz="2400" dirty="0">
                <a:solidFill>
                  <a:srgbClr val="C00000"/>
                </a:solidFill>
              </a:rPr>
              <a:t>»</a:t>
            </a:r>
            <a:r>
              <a:rPr lang="en-US" sz="2400" dirty="0">
                <a:solidFill>
                  <a:srgbClr val="C00000"/>
                </a:solidFill>
              </a:rPr>
              <a:t> JOINT-STOCK COMPANY</a:t>
            </a:r>
          </a:p>
          <a:p>
            <a:endParaRPr lang="ru-RU" sz="2400" dirty="0">
              <a:solidFill>
                <a:srgbClr val="C0000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15012405"/>
              </p:ext>
            </p:extLst>
          </p:nvPr>
        </p:nvGraphicFramePr>
        <p:xfrm>
          <a:off x="500034" y="385754"/>
          <a:ext cx="8143932" cy="1828800"/>
        </p:xfrm>
        <a:graphic>
          <a:graphicData uri="http://schemas.openxmlformats.org/drawingml/2006/table">
            <a:tbl>
              <a:tblPr firstRow="1" bandRow="1">
                <a:tableStyleId>{5C22544A-7EE6-4342-B048-85BDC9FD1C3A}</a:tableStyleId>
              </a:tblPr>
              <a:tblGrid>
                <a:gridCol w="2714644">
                  <a:extLst>
                    <a:ext uri="{9D8B030D-6E8A-4147-A177-3AD203B41FA5}">
                      <a16:colId xmlns:a16="http://schemas.microsoft.com/office/drawing/2014/main" val="20000"/>
                    </a:ext>
                  </a:extLst>
                </a:gridCol>
                <a:gridCol w="2714644">
                  <a:extLst>
                    <a:ext uri="{9D8B030D-6E8A-4147-A177-3AD203B41FA5}">
                      <a16:colId xmlns:a16="http://schemas.microsoft.com/office/drawing/2014/main" val="20001"/>
                    </a:ext>
                  </a:extLst>
                </a:gridCol>
                <a:gridCol w="2714644">
                  <a:extLst>
                    <a:ext uri="{9D8B030D-6E8A-4147-A177-3AD203B41FA5}">
                      <a16:colId xmlns:a16="http://schemas.microsoft.com/office/drawing/2014/main" val="20002"/>
                    </a:ext>
                  </a:extLst>
                </a:gridCol>
              </a:tblGrid>
              <a:tr h="1387062">
                <a:tc>
                  <a:txBody>
                    <a:bodyPr/>
                    <a:lstStyle/>
                    <a:p>
                      <a:pPr algn="ctr"/>
                      <a:r>
                        <a:rPr kumimoji="0" lang="en-US" sz="1800" b="0" kern="1200" dirty="0" err="1">
                          <a:solidFill>
                            <a:schemeClr val="tx1"/>
                          </a:solidFill>
                          <a:latin typeface="+mn-lt"/>
                          <a:ea typeface="+mn-ea"/>
                          <a:cs typeface="+mn-cs"/>
                        </a:rPr>
                        <a:t>O’zbekiston</a:t>
                      </a:r>
                      <a:r>
                        <a:rPr kumimoji="0" lang="ru-RU" sz="1800" b="0" kern="1200" dirty="0">
                          <a:solidFill>
                            <a:schemeClr val="tx1"/>
                          </a:solidFill>
                          <a:latin typeface="+mn-lt"/>
                          <a:ea typeface="+mn-ea"/>
                          <a:cs typeface="+mn-cs"/>
                        </a:rPr>
                        <a:t> </a:t>
                      </a:r>
                      <a:r>
                        <a:rPr kumimoji="0" lang="en-US" sz="1800" b="0" kern="1200" dirty="0" err="1">
                          <a:solidFill>
                            <a:schemeClr val="tx1"/>
                          </a:solidFill>
                          <a:latin typeface="+mn-lt"/>
                          <a:ea typeface="+mn-ea"/>
                          <a:cs typeface="+mn-cs"/>
                        </a:rPr>
                        <a:t>Respublikasi</a:t>
                      </a:r>
                      <a:endParaRPr kumimoji="0" lang="ru-RU" sz="1800" b="0" kern="1200" dirty="0">
                        <a:solidFill>
                          <a:schemeClr val="tx1"/>
                        </a:solidFill>
                        <a:latin typeface="+mn-lt"/>
                        <a:ea typeface="+mn-ea"/>
                        <a:cs typeface="+mn-cs"/>
                      </a:endParaRPr>
                    </a:p>
                    <a:p>
                      <a:pPr algn="ctr"/>
                      <a:r>
                        <a:rPr kumimoji="0" lang="en-US" sz="1800" b="0" kern="1200" dirty="0" err="1">
                          <a:solidFill>
                            <a:schemeClr val="tx1"/>
                          </a:solidFill>
                          <a:latin typeface="+mn-lt"/>
                          <a:ea typeface="+mn-ea"/>
                          <a:cs typeface="+mn-cs"/>
                        </a:rPr>
                        <a:t>Aksiyadorlik</a:t>
                      </a:r>
                      <a:endParaRPr kumimoji="0" lang="ru-RU" sz="1800" b="0" kern="1200" dirty="0">
                        <a:solidFill>
                          <a:schemeClr val="tx1"/>
                        </a:solidFill>
                        <a:latin typeface="+mn-lt"/>
                        <a:ea typeface="+mn-ea"/>
                        <a:cs typeface="+mn-cs"/>
                      </a:endParaRPr>
                    </a:p>
                    <a:p>
                      <a:pPr algn="ctr"/>
                      <a:r>
                        <a:rPr kumimoji="0" lang="en-US" sz="1800" b="0" kern="1200" dirty="0" err="1">
                          <a:solidFill>
                            <a:schemeClr val="tx1"/>
                          </a:solidFill>
                          <a:latin typeface="+mn-lt"/>
                          <a:ea typeface="+mn-ea"/>
                          <a:cs typeface="+mn-cs"/>
                        </a:rPr>
                        <a:t>Jamiyati</a:t>
                      </a:r>
                      <a:endParaRPr kumimoji="0" lang="ru-RU" sz="1800" b="0" kern="1200" dirty="0">
                        <a:solidFill>
                          <a:schemeClr val="tx1"/>
                        </a:solidFill>
                        <a:latin typeface="+mn-lt"/>
                        <a:ea typeface="+mn-ea"/>
                        <a:cs typeface="+mn-cs"/>
                      </a:endParaRPr>
                    </a:p>
                    <a:p>
                      <a:pPr algn="ctr"/>
                      <a:r>
                        <a:rPr kumimoji="0" lang="ru-RU" sz="1800" b="0" kern="1200" dirty="0">
                          <a:solidFill>
                            <a:schemeClr val="tx1"/>
                          </a:solidFill>
                          <a:latin typeface="+mn-lt"/>
                          <a:ea typeface="+mn-ea"/>
                          <a:cs typeface="+mn-cs"/>
                        </a:rPr>
                        <a:t>“</a:t>
                      </a:r>
                      <a:r>
                        <a:rPr kumimoji="0" lang="ru-RU" sz="1800" b="0" kern="1200" dirty="0" err="1">
                          <a:solidFill>
                            <a:schemeClr val="tx1"/>
                          </a:solidFill>
                          <a:latin typeface="+mn-lt"/>
                          <a:ea typeface="+mn-ea"/>
                          <a:cs typeface="+mn-cs"/>
                        </a:rPr>
                        <a:t>O’ZBEKENERGO</a:t>
                      </a:r>
                      <a:r>
                        <a:rPr kumimoji="0" lang="ru-RU" sz="1800" b="0" kern="1200" dirty="0">
                          <a:solidFill>
                            <a:schemeClr val="tx1"/>
                          </a:solidFill>
                          <a:latin typeface="+mn-lt"/>
                          <a:ea typeface="+mn-ea"/>
                          <a:cs typeface="+mn-cs"/>
                        </a:rPr>
                        <a:t>” </a:t>
                      </a:r>
                      <a:endParaRPr lang="ru-RU" b="0" dirty="0">
                        <a:solidFill>
                          <a:schemeClr val="tx1"/>
                        </a:solidFill>
                      </a:endParaRPr>
                    </a:p>
                  </a:txBody>
                  <a:tcPr>
                    <a:solidFill>
                      <a:schemeClr val="bg1"/>
                    </a:solidFill>
                  </a:tcPr>
                </a:tc>
                <a:tc>
                  <a:txBody>
                    <a:bodyPr/>
                    <a:lstStyle/>
                    <a:p>
                      <a:pPr algn="ctr"/>
                      <a:endParaRPr lang="ru-RU" dirty="0">
                        <a:solidFill>
                          <a:schemeClr val="tx1"/>
                        </a:solidFill>
                      </a:endParaRPr>
                    </a:p>
                  </a:txBody>
                  <a:tcPr>
                    <a:solidFill>
                      <a:schemeClr val="bg1"/>
                    </a:solidFill>
                  </a:tcPr>
                </a:tc>
                <a:tc>
                  <a:txBody>
                    <a:bodyPr/>
                    <a:lstStyle/>
                    <a:p>
                      <a:pPr algn="ctr"/>
                      <a:r>
                        <a:rPr kumimoji="0" lang="en-US" sz="1800" b="0" kern="1200" dirty="0">
                          <a:solidFill>
                            <a:schemeClr val="tx1"/>
                          </a:solidFill>
                          <a:effectLst/>
                          <a:latin typeface="+mn-lt"/>
                          <a:ea typeface="+mn-ea"/>
                          <a:cs typeface="+mn-cs"/>
                        </a:rPr>
                        <a:t>Uzbekistan</a:t>
                      </a:r>
                      <a:endParaRPr kumimoji="0" lang="ru-RU" sz="1800" b="0" kern="1200" dirty="0">
                        <a:solidFill>
                          <a:schemeClr val="tx1"/>
                        </a:solidFill>
                        <a:effectLst/>
                        <a:latin typeface="+mn-lt"/>
                        <a:ea typeface="+mn-ea"/>
                        <a:cs typeface="+mn-cs"/>
                      </a:endParaRPr>
                    </a:p>
                    <a:p>
                      <a:pPr algn="ctr"/>
                      <a:r>
                        <a:rPr kumimoji="0" lang="en-US" sz="1800" b="0" kern="1200" dirty="0">
                          <a:solidFill>
                            <a:schemeClr val="tx1"/>
                          </a:solidFill>
                          <a:effectLst/>
                          <a:latin typeface="+mn-lt"/>
                          <a:ea typeface="+mn-ea"/>
                          <a:cs typeface="+mn-cs"/>
                        </a:rPr>
                        <a:t>Republic</a:t>
                      </a:r>
                      <a:endParaRPr kumimoji="0" lang="ru-RU" sz="1800" b="0" kern="1200" dirty="0">
                        <a:solidFill>
                          <a:schemeClr val="tx1"/>
                        </a:solidFill>
                        <a:effectLst/>
                        <a:latin typeface="+mn-lt"/>
                        <a:ea typeface="+mn-ea"/>
                        <a:cs typeface="+mn-cs"/>
                      </a:endParaRPr>
                    </a:p>
                    <a:p>
                      <a:pPr algn="ctr"/>
                      <a:r>
                        <a:rPr kumimoji="0" lang="en-US" sz="1800" b="0" kern="1200">
                          <a:solidFill>
                            <a:schemeClr val="tx1"/>
                          </a:solidFill>
                          <a:effectLst/>
                          <a:latin typeface="+mn-lt"/>
                          <a:ea typeface="+mn-ea"/>
                          <a:cs typeface="+mn-cs"/>
                        </a:rPr>
                        <a:t>Joint-Stock </a:t>
                      </a:r>
                      <a:r>
                        <a:rPr kumimoji="0" lang="en-US" sz="1800" b="0" kern="1200" dirty="0" err="1">
                          <a:solidFill>
                            <a:schemeClr val="tx1"/>
                          </a:solidFill>
                          <a:effectLst/>
                          <a:latin typeface="+mn-lt"/>
                          <a:ea typeface="+mn-ea"/>
                          <a:cs typeface="+mn-cs"/>
                        </a:rPr>
                        <a:t>Comapny</a:t>
                      </a:r>
                      <a:endParaRPr kumimoji="0" lang="ru-RU" sz="1800" b="0" kern="1200" dirty="0">
                        <a:solidFill>
                          <a:schemeClr val="tx1"/>
                        </a:solidFill>
                        <a:effectLst/>
                        <a:latin typeface="+mn-lt"/>
                        <a:ea typeface="+mn-ea"/>
                        <a:cs typeface="+mn-cs"/>
                      </a:endParaRPr>
                    </a:p>
                    <a:p>
                      <a:pPr algn="ctr"/>
                      <a:r>
                        <a:rPr kumimoji="0" lang="ru-RU" sz="1800" b="0" kern="1200" dirty="0">
                          <a:solidFill>
                            <a:schemeClr val="tx1"/>
                          </a:solidFill>
                          <a:effectLst/>
                          <a:latin typeface="+mn-lt"/>
                          <a:ea typeface="+mn-ea"/>
                          <a:cs typeface="+mn-cs"/>
                        </a:rPr>
                        <a:t>«</a:t>
                      </a:r>
                      <a:r>
                        <a:rPr kumimoji="0" lang="en-US" sz="1800" b="0" kern="1200" dirty="0">
                          <a:solidFill>
                            <a:schemeClr val="tx1"/>
                          </a:solidFill>
                          <a:effectLst/>
                          <a:latin typeface="+mn-lt"/>
                          <a:ea typeface="+mn-ea"/>
                          <a:cs typeface="+mn-cs"/>
                        </a:rPr>
                        <a:t>UZBEKENERGO»</a:t>
                      </a:r>
                      <a:endParaRPr kumimoji="0" lang="ru-RU" sz="1800" b="0" kern="1200" dirty="0">
                        <a:solidFill>
                          <a:schemeClr val="tx1"/>
                        </a:solidFill>
                        <a:effectLst/>
                        <a:latin typeface="+mn-lt"/>
                        <a:ea typeface="+mn-ea"/>
                        <a:cs typeface="+mn-cs"/>
                      </a:endParaRPr>
                    </a:p>
                    <a:p>
                      <a:pPr algn="ctr"/>
                      <a:endParaRPr kumimoji="0" lang="ru-RU" sz="1800" b="0" kern="1200" dirty="0">
                        <a:solidFill>
                          <a:schemeClr val="tx1"/>
                        </a:solidFill>
                        <a:effectLst/>
                        <a:latin typeface="+mn-lt"/>
                        <a:ea typeface="+mn-ea"/>
                        <a:cs typeface="+mn-cs"/>
                      </a:endParaRPr>
                    </a:p>
                  </a:txBody>
                  <a:tcPr>
                    <a:solidFill>
                      <a:schemeClr val="bg1"/>
                    </a:solidFill>
                  </a:tcPr>
                </a:tc>
                <a:extLst>
                  <a:ext uri="{0D108BD9-81ED-4DB2-BD59-A6C34878D82A}">
                    <a16:rowId xmlns:a16="http://schemas.microsoft.com/office/drawing/2014/main" val="10000"/>
                  </a:ext>
                </a:extLst>
              </a:tr>
              <a:tr h="229339">
                <a:tc gridSpan="3">
                  <a:txBody>
                    <a:bodyPr/>
                    <a:lstStyle/>
                    <a:p>
                      <a:pPr algn="ctr"/>
                      <a:endParaRPr lang="ru-RU" dirty="0">
                        <a:solidFill>
                          <a:schemeClr val="tx1"/>
                        </a:solidFill>
                      </a:endParaRPr>
                    </a:p>
                  </a:txBody>
                  <a:tcPr>
                    <a:solidFill>
                      <a:schemeClr val="bg1"/>
                    </a:solidFill>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1"/>
                  </a:ext>
                </a:extLst>
              </a:tr>
            </a:tbl>
          </a:graphicData>
        </a:graphic>
      </p:graphicFrame>
      <p:pic>
        <p:nvPicPr>
          <p:cNvPr id="8" name="Рисунок 7" descr="Эмблема.png"/>
          <p:cNvPicPr>
            <a:picLocks noChangeAspect="1"/>
          </p:cNvPicPr>
          <p:nvPr/>
        </p:nvPicPr>
        <p:blipFill>
          <a:blip r:embed="rId2"/>
          <a:stretch>
            <a:fillRect/>
          </a:stretch>
        </p:blipFill>
        <p:spPr>
          <a:xfrm>
            <a:off x="3286116" y="480781"/>
            <a:ext cx="2581635" cy="1590897"/>
          </a:xfrm>
          <a:prstGeom prst="rect">
            <a:avLst/>
          </a:prstGeom>
        </p:spPr>
      </p:pic>
      <p:pic>
        <p:nvPicPr>
          <p:cNvPr id="35844" name="Picture 4" descr="http://uzclub.net/uploads/posts/2015-08/thumbs/1439544596_huwoho14025583001551_b-640x426.jpg"/>
          <p:cNvPicPr>
            <a:picLocks noChangeAspect="1" noChangeArrowheads="1"/>
          </p:cNvPicPr>
          <p:nvPr/>
        </p:nvPicPr>
        <p:blipFill>
          <a:blip r:embed="rId3"/>
          <a:srcRect/>
          <a:stretch>
            <a:fillRect/>
          </a:stretch>
        </p:blipFill>
        <p:spPr bwMode="auto">
          <a:xfrm>
            <a:off x="285720" y="4000504"/>
            <a:ext cx="3357586" cy="2230930"/>
          </a:xfrm>
          <a:prstGeom prst="rect">
            <a:avLst/>
          </a:prstGeom>
          <a:ln>
            <a:noFill/>
          </a:ln>
          <a:effectLst>
            <a:outerShdw blurRad="292100" dist="139700" dir="2700000" algn="tl" rotWithShape="0">
              <a:srgbClr val="333333">
                <a:alpha val="65000"/>
              </a:srgbClr>
            </a:outerShdw>
          </a:effectLst>
        </p:spPr>
      </p:pic>
      <p:pic>
        <p:nvPicPr>
          <p:cNvPr id="35850" name="Picture 10" descr="http://www.s.061.ua/section/newsIconCis2/subdir/full/upload/images/news/icon/images_142244860697.jpg"/>
          <p:cNvPicPr>
            <a:picLocks noChangeAspect="1" noChangeArrowheads="1"/>
          </p:cNvPicPr>
          <p:nvPr/>
        </p:nvPicPr>
        <p:blipFill>
          <a:blip r:embed="rId4"/>
          <a:srcRect/>
          <a:stretch>
            <a:fillRect/>
          </a:stretch>
        </p:blipFill>
        <p:spPr bwMode="auto">
          <a:xfrm>
            <a:off x="5572132" y="4071942"/>
            <a:ext cx="3277030" cy="2172815"/>
          </a:xfrm>
          <a:prstGeom prst="rect">
            <a:avLst/>
          </a:prstGeom>
          <a:ln>
            <a:noFill/>
          </a:ln>
          <a:effectLst>
            <a:outerShdw blurRad="292100" dist="139700" dir="2700000" algn="tl" rotWithShape="0">
              <a:srgbClr val="333333">
                <a:alpha val="65000"/>
              </a:srgbClr>
            </a:outerShdw>
          </a:effectLst>
        </p:spPr>
      </p:pic>
      <p:pic>
        <p:nvPicPr>
          <p:cNvPr id="35848" name="Picture 8" descr="http://stv.uz/uploads/posts/2015-11/1446459225_energetiki-uzbekistana-zapustili-call-centr.jpg"/>
          <p:cNvPicPr>
            <a:picLocks noChangeAspect="1" noChangeArrowheads="1"/>
          </p:cNvPicPr>
          <p:nvPr/>
        </p:nvPicPr>
        <p:blipFill>
          <a:blip r:embed="rId5"/>
          <a:srcRect r="24107" b="-1"/>
          <a:stretch>
            <a:fillRect/>
          </a:stretch>
        </p:blipFill>
        <p:spPr bwMode="auto">
          <a:xfrm>
            <a:off x="2928926" y="3571876"/>
            <a:ext cx="3361413" cy="221457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0113" y="500042"/>
            <a:ext cx="320673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
        <p:nvSpPr>
          <p:cNvPr id="3" name="TextBox 2"/>
          <p:cNvSpPr txBox="1"/>
          <p:nvPr/>
        </p:nvSpPr>
        <p:spPr>
          <a:xfrm>
            <a:off x="500034" y="500042"/>
            <a:ext cx="2517036"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Financial Scheme</a:t>
            </a:r>
            <a:endParaRPr lang="ru-RU" sz="2000" b="1" dirty="0">
              <a:solidFill>
                <a:schemeClr val="bg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0975126"/>
              </p:ext>
            </p:extLst>
          </p:nvPr>
        </p:nvGraphicFramePr>
        <p:xfrm>
          <a:off x="571472" y="2214554"/>
          <a:ext cx="5357850" cy="2509826"/>
        </p:xfrm>
        <a:graphic>
          <a:graphicData uri="http://schemas.openxmlformats.org/drawingml/2006/table">
            <a:tbl>
              <a:tblPr>
                <a:tableStyleId>{284E427A-3D55-4303-BF80-6455036E1DE7}</a:tableStyleId>
              </a:tblPr>
              <a:tblGrid>
                <a:gridCol w="549523">
                  <a:extLst>
                    <a:ext uri="{9D8B030D-6E8A-4147-A177-3AD203B41FA5}">
                      <a16:colId xmlns:a16="http://schemas.microsoft.com/office/drawing/2014/main" val="20000"/>
                    </a:ext>
                  </a:extLst>
                </a:gridCol>
                <a:gridCol w="2522310">
                  <a:extLst>
                    <a:ext uri="{9D8B030D-6E8A-4147-A177-3AD203B41FA5}">
                      <a16:colId xmlns:a16="http://schemas.microsoft.com/office/drawing/2014/main" val="20001"/>
                    </a:ext>
                  </a:extLst>
                </a:gridCol>
                <a:gridCol w="1143008">
                  <a:extLst>
                    <a:ext uri="{9D8B030D-6E8A-4147-A177-3AD203B41FA5}">
                      <a16:colId xmlns:a16="http://schemas.microsoft.com/office/drawing/2014/main" val="20002"/>
                    </a:ext>
                  </a:extLst>
                </a:gridCol>
                <a:gridCol w="1143009">
                  <a:extLst>
                    <a:ext uri="{9D8B030D-6E8A-4147-A177-3AD203B41FA5}">
                      <a16:colId xmlns:a16="http://schemas.microsoft.com/office/drawing/2014/main" val="20003"/>
                    </a:ext>
                  </a:extLst>
                </a:gridCol>
              </a:tblGrid>
              <a:tr h="300026">
                <a:tc rowSpan="2">
                  <a:txBody>
                    <a:bodyPr/>
                    <a:lstStyle/>
                    <a:p>
                      <a:pPr algn="just">
                        <a:spcAft>
                          <a:spcPts val="0"/>
                        </a:spcAft>
                      </a:pPr>
                      <a:r>
                        <a:rPr lang="en-US" sz="1200" dirty="0"/>
                        <a:t>S/N</a:t>
                      </a:r>
                      <a:endParaRPr lang="ru-RU" sz="1200" dirty="0">
                        <a:latin typeface="Times New Roman"/>
                        <a:ea typeface="Times New Roman"/>
                      </a:endParaRPr>
                    </a:p>
                  </a:txBody>
                  <a:tcPr marL="68580" marR="68580" marT="0" marB="0" anchor="ctr"/>
                </a:tc>
                <a:tc rowSpan="2">
                  <a:txBody>
                    <a:bodyPr/>
                    <a:lstStyle/>
                    <a:p>
                      <a:pPr algn="ctr">
                        <a:spcAft>
                          <a:spcPts val="0"/>
                        </a:spcAft>
                      </a:pPr>
                      <a:r>
                        <a:rPr lang="en-US" sz="1200" dirty="0"/>
                        <a:t>Name of legal entity and full name of individuals</a:t>
                      </a:r>
                      <a:endParaRPr lang="ru-RU" sz="1200" dirty="0">
                        <a:latin typeface="Times New Roman"/>
                        <a:ea typeface="Times New Roman"/>
                      </a:endParaRPr>
                    </a:p>
                  </a:txBody>
                  <a:tcPr marL="68580" marR="68580" marT="0" marB="0" anchor="ctr"/>
                </a:tc>
                <a:tc gridSpan="2">
                  <a:txBody>
                    <a:bodyPr/>
                    <a:lstStyle/>
                    <a:p>
                      <a:pPr algn="ctr">
                        <a:spcAft>
                          <a:spcPts val="0"/>
                        </a:spcAft>
                      </a:pPr>
                      <a:r>
                        <a:rPr lang="en-US" sz="1200" dirty="0"/>
                        <a:t>Share in the authorized fund</a:t>
                      </a:r>
                      <a:endParaRPr lang="ru-RU" sz="1200" dirty="0">
                        <a:latin typeface="Times New Roman"/>
                        <a:ea typeface="Times New Roman"/>
                      </a:endParaRPr>
                    </a:p>
                  </a:txBody>
                  <a:tcPr marL="68580" marR="68580" marT="0" marB="0" anchor="ctr"/>
                </a:tc>
                <a:tc hMerge="1">
                  <a:txBody>
                    <a:bodyPr/>
                    <a:lstStyle/>
                    <a:p>
                      <a:endParaRPr lang="ru-RU"/>
                    </a:p>
                  </a:txBody>
                  <a:tcPr/>
                </a:tc>
                <a:extLst>
                  <a:ext uri="{0D108BD9-81ED-4DB2-BD59-A6C34878D82A}">
                    <a16:rowId xmlns:a16="http://schemas.microsoft.com/office/drawing/2014/main" val="10000"/>
                  </a:ext>
                </a:extLst>
              </a:tr>
              <a:tr h="298440">
                <a:tc vMerge="1">
                  <a:txBody>
                    <a:bodyPr/>
                    <a:lstStyle/>
                    <a:p>
                      <a:endParaRPr lang="ru-RU"/>
                    </a:p>
                  </a:txBody>
                  <a:tcPr/>
                </a:tc>
                <a:tc vMerge="1">
                  <a:txBody>
                    <a:bodyPr/>
                    <a:lstStyle/>
                    <a:p>
                      <a:endParaRPr lang="ru-RU"/>
                    </a:p>
                  </a:txBody>
                  <a:tcPr/>
                </a:tc>
                <a:tc>
                  <a:txBody>
                    <a:bodyPr/>
                    <a:lstStyle/>
                    <a:p>
                      <a:pPr algn="ctr">
                        <a:spcAft>
                          <a:spcPts val="0"/>
                        </a:spcAft>
                      </a:pPr>
                      <a:r>
                        <a:rPr lang="ru-RU" sz="1200" dirty="0"/>
                        <a:t>% </a:t>
                      </a:r>
                      <a:r>
                        <a:rPr lang="en-US" sz="1200" dirty="0"/>
                        <a:t>of the authorized fund</a:t>
                      </a:r>
                      <a:endParaRPr lang="ru-RU" sz="1200" dirty="0">
                        <a:latin typeface="Times New Roman"/>
                        <a:ea typeface="Times New Roman"/>
                      </a:endParaRPr>
                    </a:p>
                  </a:txBody>
                  <a:tcPr marL="68580" marR="68580" marT="0" marB="0" anchor="ctr"/>
                </a:tc>
                <a:tc>
                  <a:txBody>
                    <a:bodyPr/>
                    <a:lstStyle/>
                    <a:p>
                      <a:pPr algn="ctr">
                        <a:spcAft>
                          <a:spcPts val="0"/>
                        </a:spcAft>
                      </a:pPr>
                      <a:r>
                        <a:rPr lang="en-US" sz="1200" dirty="0"/>
                        <a:t>Quantity, pcs.</a:t>
                      </a:r>
                      <a:endParaRPr lang="ru-RU" sz="1200" dirty="0">
                        <a:latin typeface="Times New Roman"/>
                        <a:ea typeface="Times New Roman"/>
                      </a:endParaRPr>
                    </a:p>
                  </a:txBody>
                  <a:tcPr marL="68580" marR="68580" marT="0" marB="0" anchor="ctr"/>
                </a:tc>
                <a:extLst>
                  <a:ext uri="{0D108BD9-81ED-4DB2-BD59-A6C34878D82A}">
                    <a16:rowId xmlns:a16="http://schemas.microsoft.com/office/drawing/2014/main" val="10001"/>
                  </a:ext>
                </a:extLst>
              </a:tr>
              <a:tr h="215900">
                <a:tc gridSpan="4">
                  <a:txBody>
                    <a:bodyPr/>
                    <a:lstStyle/>
                    <a:p>
                      <a:pPr>
                        <a:spcAft>
                          <a:spcPts val="0"/>
                        </a:spcAft>
                      </a:pPr>
                      <a:r>
                        <a:rPr lang="en-US" sz="1200" dirty="0"/>
                        <a:t>Legal entities</a:t>
                      </a:r>
                      <a:endParaRPr lang="ru-RU" sz="1200" dirty="0">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215900">
                <a:tc>
                  <a:txBody>
                    <a:bodyPr/>
                    <a:lstStyle/>
                    <a:p>
                      <a:pPr algn="ctr">
                        <a:spcAft>
                          <a:spcPts val="0"/>
                        </a:spcAft>
                      </a:pPr>
                      <a:r>
                        <a:rPr lang="ru-RU" sz="1200"/>
                        <a:t>1</a:t>
                      </a:r>
                      <a:endParaRPr lang="ru-RU" sz="1200">
                        <a:latin typeface="Times New Roman"/>
                        <a:ea typeface="Times New Roman"/>
                      </a:endParaRPr>
                    </a:p>
                  </a:txBody>
                  <a:tcPr marL="68580" marR="68580" marT="0" marB="0" anchor="ctr"/>
                </a:tc>
                <a:tc>
                  <a:txBody>
                    <a:bodyPr/>
                    <a:lstStyle/>
                    <a:p>
                      <a:pPr algn="just">
                        <a:spcAft>
                          <a:spcPts val="0"/>
                        </a:spcAft>
                      </a:pPr>
                      <a:r>
                        <a:rPr lang="en-US" sz="1200" dirty="0"/>
                        <a:t>JSC "</a:t>
                      </a:r>
                      <a:r>
                        <a:rPr lang="en-US" sz="1200" dirty="0" err="1"/>
                        <a:t>Uzbekenergo</a:t>
                      </a:r>
                      <a:r>
                        <a:rPr lang="en-US" sz="1200" dirty="0"/>
                        <a:t>"</a:t>
                      </a:r>
                      <a:endParaRPr lang="ru-RU" sz="1200" dirty="0">
                        <a:latin typeface="Times New Roman"/>
                        <a:ea typeface="Times New Roman"/>
                      </a:endParaRPr>
                    </a:p>
                  </a:txBody>
                  <a:tcPr marL="68580" marR="68580" marT="0" marB="0" anchor="ctr"/>
                </a:tc>
                <a:tc>
                  <a:txBody>
                    <a:bodyPr/>
                    <a:lstStyle/>
                    <a:p>
                      <a:pPr algn="ctr">
                        <a:spcAft>
                          <a:spcPts val="0"/>
                        </a:spcAft>
                      </a:pPr>
                      <a:r>
                        <a:rPr lang="ru-RU" sz="1200" dirty="0"/>
                        <a:t>25</a:t>
                      </a:r>
                      <a:endParaRPr lang="ru-RU" sz="1200" dirty="0">
                        <a:latin typeface="Times New Roman"/>
                        <a:ea typeface="Times New Roman"/>
                      </a:endParaRPr>
                    </a:p>
                  </a:txBody>
                  <a:tcPr marL="68580" marR="68580" marT="0" marB="0" anchor="ctr"/>
                </a:tc>
                <a:tc>
                  <a:txBody>
                    <a:bodyPr/>
                    <a:lstStyle/>
                    <a:p>
                      <a:pPr algn="ctr">
                        <a:spcAft>
                          <a:spcPts val="0"/>
                        </a:spcAft>
                      </a:pPr>
                      <a:r>
                        <a:rPr lang="ru-RU" sz="1200"/>
                        <a:t>127 581</a:t>
                      </a:r>
                      <a:endParaRPr lang="ru-RU" sz="1200">
                        <a:latin typeface="Times New Roman"/>
                        <a:ea typeface="Times New Roman"/>
                      </a:endParaRPr>
                    </a:p>
                  </a:txBody>
                  <a:tcPr marL="68580" marR="68580" marT="0" marB="0" anchor="ctr"/>
                </a:tc>
                <a:extLst>
                  <a:ext uri="{0D108BD9-81ED-4DB2-BD59-A6C34878D82A}">
                    <a16:rowId xmlns:a16="http://schemas.microsoft.com/office/drawing/2014/main" val="10003"/>
                  </a:ext>
                </a:extLst>
              </a:tr>
              <a:tr h="215900">
                <a:tc>
                  <a:txBody>
                    <a:bodyPr/>
                    <a:lstStyle/>
                    <a:p>
                      <a:pPr algn="ctr">
                        <a:spcAft>
                          <a:spcPts val="0"/>
                        </a:spcAft>
                      </a:pPr>
                      <a:r>
                        <a:rPr lang="ru-RU" sz="1200"/>
                        <a:t>2</a:t>
                      </a:r>
                      <a:endParaRPr lang="ru-RU" sz="1200">
                        <a:latin typeface="Times New Roman"/>
                        <a:ea typeface="Times New Roman"/>
                      </a:endParaRPr>
                    </a:p>
                  </a:txBody>
                  <a:tcPr marL="68580" marR="68580" marT="0" marB="0" anchor="ctr"/>
                </a:tc>
                <a:tc>
                  <a:txBody>
                    <a:bodyPr/>
                    <a:lstStyle/>
                    <a:p>
                      <a:pPr algn="just">
                        <a:spcAft>
                          <a:spcPts val="0"/>
                        </a:spcAft>
                      </a:pPr>
                      <a:r>
                        <a:rPr lang="en-US" sz="1200" dirty="0"/>
                        <a:t>Special </a:t>
                      </a:r>
                      <a:r>
                        <a:rPr lang="en-US" sz="1200" dirty="0" err="1"/>
                        <a:t>PMNPO</a:t>
                      </a:r>
                      <a:endParaRPr lang="ru-RU" sz="1200" dirty="0">
                        <a:latin typeface="Times New Roman"/>
                        <a:ea typeface="Times New Roman"/>
                      </a:endParaRPr>
                    </a:p>
                  </a:txBody>
                  <a:tcPr marL="68580" marR="68580" marT="0" marB="0" anchor="ctr"/>
                </a:tc>
                <a:tc>
                  <a:txBody>
                    <a:bodyPr/>
                    <a:lstStyle/>
                    <a:p>
                      <a:pPr algn="ctr">
                        <a:spcAft>
                          <a:spcPts val="0"/>
                        </a:spcAft>
                      </a:pPr>
                      <a:r>
                        <a:rPr lang="ru-RU" sz="1200"/>
                        <a:t>1,8</a:t>
                      </a:r>
                      <a:endParaRPr lang="ru-RU" sz="1200">
                        <a:latin typeface="Times New Roman"/>
                        <a:ea typeface="Times New Roman"/>
                      </a:endParaRPr>
                    </a:p>
                  </a:txBody>
                  <a:tcPr marL="68580" marR="68580" marT="0" marB="0" anchor="ctr"/>
                </a:tc>
                <a:tc>
                  <a:txBody>
                    <a:bodyPr/>
                    <a:lstStyle/>
                    <a:p>
                      <a:pPr algn="ctr">
                        <a:spcAft>
                          <a:spcPts val="0"/>
                        </a:spcAft>
                      </a:pPr>
                      <a:r>
                        <a:rPr lang="ru-RU" sz="1200"/>
                        <a:t>9 077</a:t>
                      </a:r>
                      <a:endParaRPr lang="ru-RU" sz="1200">
                        <a:latin typeface="Times New Roman"/>
                        <a:ea typeface="Times New Roman"/>
                      </a:endParaRPr>
                    </a:p>
                  </a:txBody>
                  <a:tcPr marL="68580" marR="68580" marT="0" marB="0" anchor="ctr"/>
                </a:tc>
                <a:extLst>
                  <a:ext uri="{0D108BD9-81ED-4DB2-BD59-A6C34878D82A}">
                    <a16:rowId xmlns:a16="http://schemas.microsoft.com/office/drawing/2014/main" val="10004"/>
                  </a:ext>
                </a:extLst>
              </a:tr>
              <a:tr h="215900">
                <a:tc gridSpan="4">
                  <a:txBody>
                    <a:bodyPr/>
                    <a:lstStyle/>
                    <a:p>
                      <a:pPr algn="l">
                        <a:spcAft>
                          <a:spcPts val="0"/>
                        </a:spcAft>
                      </a:pPr>
                      <a:r>
                        <a:rPr lang="en-US" sz="1200" dirty="0"/>
                        <a:t>Individuals</a:t>
                      </a:r>
                      <a:endParaRPr lang="ru-RU" sz="1200" dirty="0">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5"/>
                  </a:ext>
                </a:extLst>
              </a:tr>
              <a:tr h="215900">
                <a:tc>
                  <a:txBody>
                    <a:bodyPr/>
                    <a:lstStyle/>
                    <a:p>
                      <a:pPr algn="ctr">
                        <a:spcAft>
                          <a:spcPts val="0"/>
                        </a:spcAft>
                      </a:pPr>
                      <a:r>
                        <a:rPr lang="ru-RU" sz="1200"/>
                        <a:t>3</a:t>
                      </a:r>
                      <a:endParaRPr lang="ru-RU" sz="1200">
                        <a:latin typeface="Times New Roman"/>
                        <a:ea typeface="Times New Roman"/>
                      </a:endParaRPr>
                    </a:p>
                  </a:txBody>
                  <a:tcPr marL="68580" marR="68580" marT="0" marB="0" anchor="ctr"/>
                </a:tc>
                <a:tc>
                  <a:txBody>
                    <a:bodyPr/>
                    <a:lstStyle/>
                    <a:p>
                      <a:pPr algn="just">
                        <a:spcAft>
                          <a:spcPts val="0"/>
                        </a:spcAft>
                      </a:pPr>
                      <a:r>
                        <a:rPr lang="en-US" sz="1200" dirty="0" err="1"/>
                        <a:t>Makhmudova</a:t>
                      </a:r>
                      <a:r>
                        <a:rPr lang="en-US" sz="1200" dirty="0"/>
                        <a:t> </a:t>
                      </a:r>
                      <a:r>
                        <a:rPr lang="en-US" sz="1200" dirty="0" err="1"/>
                        <a:t>G.Kh</a:t>
                      </a:r>
                      <a:r>
                        <a:rPr lang="en-US" sz="1200" dirty="0"/>
                        <a:t>.</a:t>
                      </a:r>
                      <a:endParaRPr lang="ru-RU" sz="1200" dirty="0">
                        <a:latin typeface="Times New Roman"/>
                        <a:ea typeface="Times New Roman"/>
                      </a:endParaRPr>
                    </a:p>
                  </a:txBody>
                  <a:tcPr marL="68580" marR="68580" marT="0" marB="0" anchor="ctr"/>
                </a:tc>
                <a:tc>
                  <a:txBody>
                    <a:bodyPr/>
                    <a:lstStyle/>
                    <a:p>
                      <a:pPr algn="ctr">
                        <a:spcAft>
                          <a:spcPts val="0"/>
                        </a:spcAft>
                      </a:pPr>
                      <a:r>
                        <a:rPr lang="ru-RU" sz="1200"/>
                        <a:t>51</a:t>
                      </a:r>
                      <a:endParaRPr lang="ru-RU" sz="1200">
                        <a:latin typeface="Times New Roman"/>
                        <a:ea typeface="Times New Roman"/>
                      </a:endParaRPr>
                    </a:p>
                  </a:txBody>
                  <a:tcPr marL="68580" marR="68580" marT="0" marB="0" anchor="ctr"/>
                </a:tc>
                <a:tc>
                  <a:txBody>
                    <a:bodyPr/>
                    <a:lstStyle/>
                    <a:p>
                      <a:pPr algn="ctr">
                        <a:spcAft>
                          <a:spcPts val="0"/>
                        </a:spcAft>
                      </a:pPr>
                      <a:r>
                        <a:rPr lang="ru-RU" sz="1200"/>
                        <a:t>261 566</a:t>
                      </a:r>
                      <a:endParaRPr lang="ru-RU" sz="1200">
                        <a:latin typeface="Times New Roman"/>
                        <a:ea typeface="Times New Roman"/>
                      </a:endParaRPr>
                    </a:p>
                  </a:txBody>
                  <a:tcPr marL="68580" marR="68580" marT="0" marB="0" anchor="ctr"/>
                </a:tc>
                <a:extLst>
                  <a:ext uri="{0D108BD9-81ED-4DB2-BD59-A6C34878D82A}">
                    <a16:rowId xmlns:a16="http://schemas.microsoft.com/office/drawing/2014/main" val="10006"/>
                  </a:ext>
                </a:extLst>
              </a:tr>
              <a:tr h="215900">
                <a:tc>
                  <a:txBody>
                    <a:bodyPr/>
                    <a:lstStyle/>
                    <a:p>
                      <a:pPr algn="ctr">
                        <a:spcAft>
                          <a:spcPts val="0"/>
                        </a:spcAft>
                      </a:pPr>
                      <a:r>
                        <a:rPr lang="ru-RU" sz="1200"/>
                        <a:t>4</a:t>
                      </a:r>
                      <a:endParaRPr lang="ru-RU" sz="1200">
                        <a:latin typeface="Times New Roman"/>
                        <a:ea typeface="Times New Roman"/>
                      </a:endParaRPr>
                    </a:p>
                  </a:txBody>
                  <a:tcPr marL="68580" marR="68580" marT="0" marB="0" anchor="ctr"/>
                </a:tc>
                <a:tc>
                  <a:txBody>
                    <a:bodyPr/>
                    <a:lstStyle/>
                    <a:p>
                      <a:pPr algn="l">
                        <a:spcAft>
                          <a:spcPts val="0"/>
                        </a:spcAft>
                      </a:pPr>
                      <a:r>
                        <a:rPr lang="en-US" sz="1200" dirty="0"/>
                        <a:t>Other shareholders holding less than 5% shares</a:t>
                      </a:r>
                      <a:endParaRPr lang="ru-RU" sz="1200" dirty="0">
                        <a:latin typeface="Times New Roman"/>
                        <a:ea typeface="Times New Roman"/>
                      </a:endParaRPr>
                    </a:p>
                  </a:txBody>
                  <a:tcPr marL="68580" marR="68580" marT="0" marB="0" anchor="ctr"/>
                </a:tc>
                <a:tc>
                  <a:txBody>
                    <a:bodyPr/>
                    <a:lstStyle/>
                    <a:p>
                      <a:pPr algn="ctr">
                        <a:spcAft>
                          <a:spcPts val="0"/>
                        </a:spcAft>
                      </a:pPr>
                      <a:r>
                        <a:rPr lang="ru-RU" sz="1200"/>
                        <a:t>22,2</a:t>
                      </a:r>
                      <a:endParaRPr lang="ru-RU" sz="1200">
                        <a:latin typeface="Times New Roman"/>
                        <a:ea typeface="Times New Roman"/>
                      </a:endParaRPr>
                    </a:p>
                  </a:txBody>
                  <a:tcPr marL="68580" marR="68580" marT="0" marB="0" anchor="ctr"/>
                </a:tc>
                <a:tc>
                  <a:txBody>
                    <a:bodyPr/>
                    <a:lstStyle/>
                    <a:p>
                      <a:pPr algn="ctr">
                        <a:spcAft>
                          <a:spcPts val="0"/>
                        </a:spcAft>
                      </a:pPr>
                      <a:r>
                        <a:rPr lang="ru-RU" sz="1200"/>
                        <a:t>112 101</a:t>
                      </a:r>
                      <a:endParaRPr lang="ru-RU" sz="1200">
                        <a:latin typeface="Times New Roman"/>
                        <a:ea typeface="Times New Roman"/>
                      </a:endParaRPr>
                    </a:p>
                  </a:txBody>
                  <a:tcPr marL="68580" marR="68580" marT="0" marB="0" anchor="ctr"/>
                </a:tc>
                <a:extLst>
                  <a:ext uri="{0D108BD9-81ED-4DB2-BD59-A6C34878D82A}">
                    <a16:rowId xmlns:a16="http://schemas.microsoft.com/office/drawing/2014/main" val="10007"/>
                  </a:ext>
                </a:extLst>
              </a:tr>
              <a:tr h="215900">
                <a:tc>
                  <a:txBody>
                    <a:bodyPr/>
                    <a:lstStyle/>
                    <a:p>
                      <a:pPr algn="ctr">
                        <a:spcAft>
                          <a:spcPts val="0"/>
                        </a:spcAft>
                      </a:pPr>
                      <a:endParaRPr lang="ru-RU" sz="1200" dirty="0">
                        <a:latin typeface="Times New Roman"/>
                        <a:ea typeface="Times New Roman"/>
                      </a:endParaRPr>
                    </a:p>
                  </a:txBody>
                  <a:tcPr marL="68580" marR="68580" marT="0" marB="0" anchor="ctr"/>
                </a:tc>
                <a:tc>
                  <a:txBody>
                    <a:bodyPr/>
                    <a:lstStyle/>
                    <a:p>
                      <a:pPr algn="just">
                        <a:spcAft>
                          <a:spcPts val="0"/>
                        </a:spcAft>
                      </a:pPr>
                      <a:r>
                        <a:rPr lang="en-US" sz="1200" b="1" dirty="0"/>
                        <a:t>Total</a:t>
                      </a:r>
                      <a:endParaRPr lang="ru-RU" sz="1200" b="1" dirty="0">
                        <a:latin typeface="Times New Roman"/>
                        <a:ea typeface="Times New Roman"/>
                      </a:endParaRPr>
                    </a:p>
                  </a:txBody>
                  <a:tcPr marL="68580" marR="68580" marT="0" marB="0" anchor="ctr"/>
                </a:tc>
                <a:tc>
                  <a:txBody>
                    <a:bodyPr/>
                    <a:lstStyle/>
                    <a:p>
                      <a:pPr algn="ctr">
                        <a:spcAft>
                          <a:spcPts val="0"/>
                        </a:spcAft>
                      </a:pPr>
                      <a:r>
                        <a:rPr lang="ru-RU" sz="1200" b="1" dirty="0"/>
                        <a:t>100</a:t>
                      </a:r>
                      <a:endParaRPr lang="ru-RU" sz="1200" b="1" dirty="0">
                        <a:latin typeface="Times New Roman"/>
                        <a:ea typeface="Times New Roman"/>
                      </a:endParaRPr>
                    </a:p>
                  </a:txBody>
                  <a:tcPr marL="68580" marR="68580" marT="0" marB="0" anchor="ctr"/>
                </a:tc>
                <a:tc>
                  <a:txBody>
                    <a:bodyPr/>
                    <a:lstStyle/>
                    <a:p>
                      <a:pPr algn="ctr">
                        <a:spcAft>
                          <a:spcPts val="0"/>
                        </a:spcAft>
                      </a:pPr>
                      <a:r>
                        <a:rPr lang="ru-RU" sz="1200" b="1" dirty="0"/>
                        <a:t>510 325</a:t>
                      </a:r>
                      <a:endParaRPr lang="ru-RU" sz="1200" b="1" dirty="0">
                        <a:latin typeface="Times New Roman"/>
                        <a:ea typeface="Times New Roman"/>
                      </a:endParaRPr>
                    </a:p>
                  </a:txBody>
                  <a:tcPr marL="68580" marR="68580" marT="0" marB="0" anchor="ctr"/>
                </a:tc>
                <a:extLst>
                  <a:ext uri="{0D108BD9-81ED-4DB2-BD59-A6C34878D82A}">
                    <a16:rowId xmlns:a16="http://schemas.microsoft.com/office/drawing/2014/main" val="10008"/>
                  </a:ext>
                </a:extLst>
              </a:tr>
            </a:tbl>
          </a:graphicData>
        </a:graphic>
      </p:graphicFrame>
      <p:sp>
        <p:nvSpPr>
          <p:cNvPr id="48129" name="Rectangle 1"/>
          <p:cNvSpPr>
            <a:spLocks noChangeArrowheads="1"/>
          </p:cNvSpPr>
          <p:nvPr/>
        </p:nvSpPr>
        <p:spPr bwMode="auto">
          <a:xfrm>
            <a:off x="428596" y="1285860"/>
            <a:ext cx="8429684" cy="9541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eaLnBrk="0" fontAlgn="base" hangingPunct="0">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The authorized fund of JSC «</a:t>
            </a:r>
            <a:r>
              <a:rPr lang="en-US" sz="1400" dirty="0" err="1">
                <a:solidFill>
                  <a:srgbClr val="000000"/>
                </a:solidFill>
                <a:latin typeface="Arial" pitchFamily="34" charset="0"/>
                <a:ea typeface="Times New Roman" pitchFamily="18" charset="0"/>
                <a:cs typeface="Arial" pitchFamily="34" charset="0"/>
              </a:rPr>
              <a:t>Makhsus</a:t>
            </a:r>
            <a:r>
              <a:rPr lang="en-US" sz="1400" dirty="0">
                <a:solidFill>
                  <a:srgbClr val="000000"/>
                </a:solidFill>
                <a:latin typeface="Arial" pitchFamily="34" charset="0"/>
                <a:ea typeface="Times New Roman" pitchFamily="18" charset="0"/>
                <a:cs typeface="Arial" pitchFamily="34" charset="0"/>
              </a:rPr>
              <a:t> ETQ» is </a:t>
            </a:r>
            <a:r>
              <a:rPr lang="ru-RU" sz="1400" dirty="0">
                <a:solidFill>
                  <a:srgbClr val="000000"/>
                </a:solidFill>
                <a:latin typeface="Arial" pitchFamily="34" charset="0"/>
                <a:ea typeface="Times New Roman" pitchFamily="18" charset="0"/>
                <a:cs typeface="Arial" pitchFamily="34" charset="0"/>
              </a:rPr>
              <a:t>1 837 170 000</a:t>
            </a:r>
            <a:r>
              <a:rPr lang="en-US" sz="1400" dirty="0">
                <a:solidFill>
                  <a:srgbClr val="000000"/>
                </a:solidFill>
                <a:latin typeface="Arial" pitchFamily="34" charset="0"/>
                <a:ea typeface="Times New Roman" pitchFamily="18" charset="0"/>
                <a:cs typeface="Arial" pitchFamily="34" charset="0"/>
              </a:rPr>
              <a:t> Uzbek sums or 510 325 registered share of common stock  with a par value of 3,600 Uzbek sums.</a:t>
            </a:r>
          </a:p>
          <a:p>
            <a:pPr lvl="0" indent="457200" algn="just" eaLnBrk="0" fontAlgn="base" hangingPunct="0">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The shareholders are as follow:</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p:txBody>
      </p:sp>
      <p:graphicFrame>
        <p:nvGraphicFramePr>
          <p:cNvPr id="6" name="Диаграмма 5"/>
          <p:cNvGraphicFramePr/>
          <p:nvPr>
            <p:extLst>
              <p:ext uri="{D42A27DB-BD31-4B8C-83A1-F6EECF244321}">
                <p14:modId xmlns:p14="http://schemas.microsoft.com/office/powerpoint/2010/main" val="3406747040"/>
              </p:ext>
            </p:extLst>
          </p:nvPr>
        </p:nvGraphicFramePr>
        <p:xfrm>
          <a:off x="6072198" y="1857364"/>
          <a:ext cx="2880000" cy="2786082"/>
        </p:xfrm>
        <a:graphic>
          <a:graphicData uri="http://schemas.openxmlformats.org/drawingml/2006/chart">
            <c:chart xmlns:c="http://schemas.openxmlformats.org/drawingml/2006/chart" xmlns:r="http://schemas.openxmlformats.org/officeDocument/2006/relationships" r:id="rId2"/>
          </a:graphicData>
        </a:graphic>
      </p:graphicFrame>
      <p:sp>
        <p:nvSpPr>
          <p:cNvPr id="7" name="Прямоугольник 6"/>
          <p:cNvSpPr/>
          <p:nvPr/>
        </p:nvSpPr>
        <p:spPr>
          <a:xfrm>
            <a:off x="571472" y="4714884"/>
            <a:ext cx="8215370" cy="738664"/>
          </a:xfrm>
          <a:prstGeom prst="rect">
            <a:avLst/>
          </a:prstGeom>
        </p:spPr>
        <p:txBody>
          <a:bodyPr wrap="square">
            <a:spAutoFit/>
          </a:bodyPr>
          <a:lstStyle/>
          <a:p>
            <a:endParaRPr lang="ru-RU" sz="1400" dirty="0">
              <a:latin typeface="Arial" pitchFamily="34" charset="0"/>
              <a:cs typeface="Arial" pitchFamily="34" charset="0"/>
            </a:endParaRPr>
          </a:p>
          <a:p>
            <a:pPr indent="457200"/>
            <a:r>
              <a:rPr lang="en-US" sz="1400" dirty="0">
                <a:latin typeface="Arial" pitchFamily="34" charset="0"/>
                <a:cs typeface="Arial" pitchFamily="34" charset="0"/>
              </a:rPr>
              <a:t>The estimated share to transfer to the investor makes 15% (275 575 500 UZS) of the fixed authorized fund.</a:t>
            </a:r>
            <a:endParaRPr lang="ru-RU" sz="1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85764"/>
            <a:ext cx="3071834" cy="36933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b="1" dirty="0"/>
              <a:t>Financial Scheme</a:t>
            </a:r>
            <a:endParaRPr lang="ru-RU" dirty="0"/>
          </a:p>
        </p:txBody>
      </p:sp>
      <p:sp>
        <p:nvSpPr>
          <p:cNvPr id="3" name="TextBox 2"/>
          <p:cNvSpPr txBox="1"/>
          <p:nvPr/>
        </p:nvSpPr>
        <p:spPr>
          <a:xfrm>
            <a:off x="5724129" y="500042"/>
            <a:ext cx="3062714"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221310710"/>
              </p:ext>
            </p:extLst>
          </p:nvPr>
        </p:nvGraphicFramePr>
        <p:xfrm>
          <a:off x="1571604" y="4286258"/>
          <a:ext cx="5782945" cy="2051050"/>
        </p:xfrm>
        <a:graphic>
          <a:graphicData uri="http://schemas.openxmlformats.org/drawingml/2006/table">
            <a:tbl>
              <a:tblPr>
                <a:tableStyleId>{284E427A-3D55-4303-BF80-6455036E1DE7}</a:tableStyleId>
              </a:tblPr>
              <a:tblGrid>
                <a:gridCol w="2954655">
                  <a:extLst>
                    <a:ext uri="{9D8B030D-6E8A-4147-A177-3AD203B41FA5}">
                      <a16:colId xmlns:a16="http://schemas.microsoft.com/office/drawing/2014/main" val="20000"/>
                    </a:ext>
                  </a:extLst>
                </a:gridCol>
                <a:gridCol w="621805">
                  <a:extLst>
                    <a:ext uri="{9D8B030D-6E8A-4147-A177-3AD203B41FA5}">
                      <a16:colId xmlns:a16="http://schemas.microsoft.com/office/drawing/2014/main" val="20001"/>
                    </a:ext>
                  </a:extLst>
                </a:gridCol>
                <a:gridCol w="1149845">
                  <a:extLst>
                    <a:ext uri="{9D8B030D-6E8A-4147-A177-3AD203B41FA5}">
                      <a16:colId xmlns:a16="http://schemas.microsoft.com/office/drawing/2014/main" val="20002"/>
                    </a:ext>
                  </a:extLst>
                </a:gridCol>
                <a:gridCol w="1056640">
                  <a:extLst>
                    <a:ext uri="{9D8B030D-6E8A-4147-A177-3AD203B41FA5}">
                      <a16:colId xmlns:a16="http://schemas.microsoft.com/office/drawing/2014/main" val="20003"/>
                    </a:ext>
                  </a:extLst>
                </a:gridCol>
              </a:tblGrid>
              <a:tr h="214630">
                <a:tc gridSpan="4">
                  <a:txBody>
                    <a:bodyPr/>
                    <a:lstStyle/>
                    <a:p>
                      <a:pPr algn="ctr">
                        <a:spcBef>
                          <a:spcPts val="600"/>
                        </a:spcBef>
                        <a:spcAft>
                          <a:spcPts val="600"/>
                        </a:spcAft>
                      </a:pPr>
                      <a:r>
                        <a:rPr lang="en-US" sz="1200" spc="15" dirty="0"/>
                        <a:t>Specification for equipment to purchase</a:t>
                      </a:r>
                      <a:endParaRPr lang="ru-RU" sz="12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29260">
                <a:tc>
                  <a:txBody>
                    <a:bodyPr/>
                    <a:lstStyle/>
                    <a:p>
                      <a:pPr algn="ctr">
                        <a:spcAft>
                          <a:spcPts val="0"/>
                        </a:spcAft>
                      </a:pPr>
                      <a:r>
                        <a:rPr lang="en-US" sz="1200" spc="15" dirty="0"/>
                        <a:t>Denomination</a:t>
                      </a:r>
                      <a:endParaRPr lang="ru-RU" sz="1200" dirty="0">
                        <a:latin typeface="Times New Roman"/>
                        <a:ea typeface="Times New Roman"/>
                      </a:endParaRPr>
                    </a:p>
                  </a:txBody>
                  <a:tcPr marL="68580" marR="68580" marT="0" marB="0" anchor="ctr"/>
                </a:tc>
                <a:tc>
                  <a:txBody>
                    <a:bodyPr/>
                    <a:lstStyle/>
                    <a:p>
                      <a:pPr algn="ctr">
                        <a:spcAft>
                          <a:spcPts val="0"/>
                        </a:spcAft>
                      </a:pPr>
                      <a:r>
                        <a:rPr lang="en-US" sz="1200" spc="15" dirty="0"/>
                        <a:t>set</a:t>
                      </a:r>
                      <a:endParaRPr lang="ru-RU" sz="1200" dirty="0">
                        <a:latin typeface="Times New Roman"/>
                        <a:ea typeface="Times New Roman"/>
                      </a:endParaRPr>
                    </a:p>
                  </a:txBody>
                  <a:tcPr marL="68580" marR="68580" marT="0" marB="0" anchor="ctr"/>
                </a:tc>
                <a:tc>
                  <a:txBody>
                    <a:bodyPr/>
                    <a:lstStyle/>
                    <a:p>
                      <a:pPr algn="ctr">
                        <a:spcAft>
                          <a:spcPts val="0"/>
                        </a:spcAft>
                      </a:pPr>
                      <a:r>
                        <a:rPr lang="en-US" sz="1200" spc="15" dirty="0"/>
                        <a:t>price per unit in</a:t>
                      </a:r>
                    </a:p>
                    <a:p>
                      <a:pPr algn="ctr">
                        <a:spcAft>
                          <a:spcPts val="0"/>
                        </a:spcAft>
                      </a:pPr>
                      <a:r>
                        <a:rPr lang="en-US" sz="1200" spc="15" dirty="0"/>
                        <a:t>USD</a:t>
                      </a:r>
                      <a:endParaRPr lang="ru-RU" sz="1200" dirty="0">
                        <a:latin typeface="Times New Roman"/>
                        <a:ea typeface="Times New Roman"/>
                      </a:endParaRPr>
                    </a:p>
                  </a:txBody>
                  <a:tcPr marL="68580" marR="68580" marT="0" marB="0" anchor="b"/>
                </a:tc>
                <a:tc>
                  <a:txBody>
                    <a:bodyPr/>
                    <a:lstStyle/>
                    <a:p>
                      <a:pPr algn="ctr">
                        <a:spcAft>
                          <a:spcPts val="0"/>
                        </a:spcAft>
                      </a:pPr>
                      <a:r>
                        <a:rPr lang="en-US" sz="1200" spc="15" dirty="0"/>
                        <a:t>Total price in USD</a:t>
                      </a:r>
                      <a:endParaRPr lang="ru-RU" sz="1200" dirty="0">
                        <a:latin typeface="Times New Roman"/>
                        <a:ea typeface="Times New Roman"/>
                      </a:endParaRPr>
                    </a:p>
                  </a:txBody>
                  <a:tcPr marL="68580" marR="68580" marT="0" marB="0" anchor="ctr"/>
                </a:tc>
                <a:extLst>
                  <a:ext uri="{0D108BD9-81ED-4DB2-BD59-A6C34878D82A}">
                    <a16:rowId xmlns:a16="http://schemas.microsoft.com/office/drawing/2014/main" val="10001"/>
                  </a:ext>
                </a:extLst>
              </a:tr>
              <a:tr h="429260">
                <a:tc>
                  <a:txBody>
                    <a:bodyPr/>
                    <a:lstStyle/>
                    <a:p>
                      <a:pPr algn="just">
                        <a:spcBef>
                          <a:spcPts val="600"/>
                        </a:spcBef>
                        <a:spcAft>
                          <a:spcPts val="600"/>
                        </a:spcAft>
                      </a:pPr>
                      <a:r>
                        <a:rPr lang="en-US" sz="1200" spc="15" dirty="0"/>
                        <a:t>Vertical Drilling Machine</a:t>
                      </a:r>
                      <a:r>
                        <a:rPr lang="ru-RU" sz="1200" spc="15" dirty="0"/>
                        <a:t> Z5040\5050</a:t>
                      </a:r>
                      <a:endParaRPr lang="ru-RU" sz="1200" dirty="0">
                        <a:latin typeface="Times New Roman"/>
                        <a:ea typeface="Times New Roman"/>
                      </a:endParaRPr>
                    </a:p>
                  </a:txBody>
                  <a:tcPr marL="68580" marR="68580" marT="0" marB="0" anchor="b"/>
                </a:tc>
                <a:tc>
                  <a:txBody>
                    <a:bodyPr/>
                    <a:lstStyle/>
                    <a:p>
                      <a:pPr algn="ctr">
                        <a:spcBef>
                          <a:spcPts val="600"/>
                        </a:spcBef>
                        <a:spcAft>
                          <a:spcPts val="600"/>
                        </a:spcAft>
                      </a:pPr>
                      <a:r>
                        <a:rPr lang="ru-RU" sz="1200" spc="15"/>
                        <a:t>1</a:t>
                      </a:r>
                      <a:endParaRPr lang="ru-RU" sz="1200">
                        <a:latin typeface="Times New Roman"/>
                        <a:ea typeface="Times New Roman"/>
                      </a:endParaRPr>
                    </a:p>
                  </a:txBody>
                  <a:tcPr marL="68580" marR="68580" marT="0" marB="0" anchor="ctr"/>
                </a:tc>
                <a:tc>
                  <a:txBody>
                    <a:bodyPr/>
                    <a:lstStyle/>
                    <a:p>
                      <a:pPr algn="just">
                        <a:spcBef>
                          <a:spcPts val="600"/>
                        </a:spcBef>
                        <a:spcAft>
                          <a:spcPts val="600"/>
                        </a:spcAft>
                      </a:pPr>
                      <a:r>
                        <a:rPr lang="ru-RU" sz="1200" spc="15"/>
                        <a:t>175 000</a:t>
                      </a:r>
                      <a:endParaRPr lang="ru-RU" sz="1200">
                        <a:latin typeface="Times New Roman"/>
                        <a:ea typeface="Times New Roman"/>
                      </a:endParaRPr>
                    </a:p>
                  </a:txBody>
                  <a:tcPr marL="68580" marR="68580" marT="0" marB="0" anchor="b"/>
                </a:tc>
                <a:tc>
                  <a:txBody>
                    <a:bodyPr/>
                    <a:lstStyle/>
                    <a:p>
                      <a:pPr algn="just">
                        <a:spcBef>
                          <a:spcPts val="600"/>
                        </a:spcBef>
                        <a:spcAft>
                          <a:spcPts val="600"/>
                        </a:spcAft>
                      </a:pPr>
                      <a:r>
                        <a:rPr lang="ru-RU" sz="1200" spc="15"/>
                        <a:t>175 000</a:t>
                      </a:r>
                      <a:endParaRPr lang="ru-RU" sz="1200">
                        <a:latin typeface="Times New Roman"/>
                        <a:ea typeface="Times New Roman"/>
                      </a:endParaRPr>
                    </a:p>
                  </a:txBody>
                  <a:tcPr marL="68580" marR="68580" marT="0" marB="0" anchor="b"/>
                </a:tc>
                <a:extLst>
                  <a:ext uri="{0D108BD9-81ED-4DB2-BD59-A6C34878D82A}">
                    <a16:rowId xmlns:a16="http://schemas.microsoft.com/office/drawing/2014/main" val="10002"/>
                  </a:ext>
                </a:extLst>
              </a:tr>
              <a:tr h="214630">
                <a:tc>
                  <a:txBody>
                    <a:bodyPr/>
                    <a:lstStyle/>
                    <a:p>
                      <a:pPr algn="just">
                        <a:spcBef>
                          <a:spcPts val="600"/>
                        </a:spcBef>
                        <a:spcAft>
                          <a:spcPts val="600"/>
                        </a:spcAft>
                      </a:pPr>
                      <a:r>
                        <a:rPr lang="en-US" sz="1200" spc="15" dirty="0"/>
                        <a:t>Laser metal cutting machine</a:t>
                      </a:r>
                      <a:r>
                        <a:rPr lang="ru-RU" sz="1200" spc="15" dirty="0"/>
                        <a:t> SING1325</a:t>
                      </a:r>
                      <a:endParaRPr lang="ru-RU" sz="1200" dirty="0">
                        <a:latin typeface="Times New Roman"/>
                        <a:ea typeface="Times New Roman"/>
                      </a:endParaRPr>
                    </a:p>
                  </a:txBody>
                  <a:tcPr marL="68580" marR="68580" marT="0" marB="0" anchor="b"/>
                </a:tc>
                <a:tc>
                  <a:txBody>
                    <a:bodyPr/>
                    <a:lstStyle/>
                    <a:p>
                      <a:pPr algn="ctr">
                        <a:spcBef>
                          <a:spcPts val="600"/>
                        </a:spcBef>
                        <a:spcAft>
                          <a:spcPts val="600"/>
                        </a:spcAft>
                      </a:pPr>
                      <a:r>
                        <a:rPr lang="ru-RU" sz="1200" spc="15"/>
                        <a:t>1</a:t>
                      </a:r>
                      <a:endParaRPr lang="ru-RU" sz="1200">
                        <a:latin typeface="Times New Roman"/>
                        <a:ea typeface="Times New Roman"/>
                      </a:endParaRPr>
                    </a:p>
                  </a:txBody>
                  <a:tcPr marL="68580" marR="68580" marT="0" marB="0" anchor="ctr"/>
                </a:tc>
                <a:tc>
                  <a:txBody>
                    <a:bodyPr/>
                    <a:lstStyle/>
                    <a:p>
                      <a:pPr algn="just">
                        <a:spcBef>
                          <a:spcPts val="600"/>
                        </a:spcBef>
                        <a:spcAft>
                          <a:spcPts val="600"/>
                        </a:spcAft>
                      </a:pPr>
                      <a:r>
                        <a:rPr lang="ru-RU" sz="1200" spc="15"/>
                        <a:t>358 000</a:t>
                      </a:r>
                      <a:endParaRPr lang="ru-RU" sz="1200">
                        <a:latin typeface="Times New Roman"/>
                        <a:ea typeface="Times New Roman"/>
                      </a:endParaRPr>
                    </a:p>
                  </a:txBody>
                  <a:tcPr marL="68580" marR="68580" marT="0" marB="0" anchor="b"/>
                </a:tc>
                <a:tc>
                  <a:txBody>
                    <a:bodyPr/>
                    <a:lstStyle/>
                    <a:p>
                      <a:pPr algn="just">
                        <a:spcBef>
                          <a:spcPts val="600"/>
                        </a:spcBef>
                        <a:spcAft>
                          <a:spcPts val="600"/>
                        </a:spcAft>
                      </a:pPr>
                      <a:r>
                        <a:rPr lang="ru-RU" sz="1200" spc="15"/>
                        <a:t>358 000</a:t>
                      </a:r>
                      <a:endParaRPr lang="ru-RU" sz="1200">
                        <a:latin typeface="Times New Roman"/>
                        <a:ea typeface="Times New Roman"/>
                      </a:endParaRPr>
                    </a:p>
                  </a:txBody>
                  <a:tcPr marL="68580" marR="68580" marT="0" marB="0" anchor="b"/>
                </a:tc>
                <a:extLst>
                  <a:ext uri="{0D108BD9-81ED-4DB2-BD59-A6C34878D82A}">
                    <a16:rowId xmlns:a16="http://schemas.microsoft.com/office/drawing/2014/main" val="10003"/>
                  </a:ext>
                </a:extLst>
              </a:tr>
              <a:tr h="214630">
                <a:tc>
                  <a:txBody>
                    <a:bodyPr/>
                    <a:lstStyle/>
                    <a:p>
                      <a:pPr algn="just">
                        <a:spcBef>
                          <a:spcPts val="600"/>
                        </a:spcBef>
                        <a:spcAft>
                          <a:spcPts val="600"/>
                        </a:spcAft>
                      </a:pPr>
                      <a:r>
                        <a:rPr lang="en-US" sz="1200" spc="15" dirty="0" err="1"/>
                        <a:t>CNC</a:t>
                      </a:r>
                      <a:r>
                        <a:rPr lang="en-US" sz="1200" spc="15" dirty="0"/>
                        <a:t> machine</a:t>
                      </a:r>
                      <a:r>
                        <a:rPr lang="ru-RU" sz="1200" spc="15" dirty="0"/>
                        <a:t> J2020S</a:t>
                      </a:r>
                      <a:endParaRPr lang="ru-RU" sz="1200" dirty="0">
                        <a:latin typeface="Times New Roman"/>
                        <a:ea typeface="Times New Roman"/>
                      </a:endParaRPr>
                    </a:p>
                  </a:txBody>
                  <a:tcPr marL="68580" marR="68580" marT="0" marB="0" anchor="b"/>
                </a:tc>
                <a:tc>
                  <a:txBody>
                    <a:bodyPr/>
                    <a:lstStyle/>
                    <a:p>
                      <a:pPr algn="ctr">
                        <a:spcBef>
                          <a:spcPts val="600"/>
                        </a:spcBef>
                        <a:spcAft>
                          <a:spcPts val="600"/>
                        </a:spcAft>
                      </a:pPr>
                      <a:r>
                        <a:rPr lang="ru-RU" sz="1200" spc="15"/>
                        <a:t>1</a:t>
                      </a:r>
                      <a:endParaRPr lang="ru-RU" sz="1200">
                        <a:latin typeface="Times New Roman"/>
                        <a:ea typeface="Times New Roman"/>
                      </a:endParaRPr>
                    </a:p>
                  </a:txBody>
                  <a:tcPr marL="68580" marR="68580" marT="0" marB="0" anchor="ctr"/>
                </a:tc>
                <a:tc>
                  <a:txBody>
                    <a:bodyPr/>
                    <a:lstStyle/>
                    <a:p>
                      <a:pPr algn="just">
                        <a:spcBef>
                          <a:spcPts val="600"/>
                        </a:spcBef>
                        <a:spcAft>
                          <a:spcPts val="600"/>
                        </a:spcAft>
                      </a:pPr>
                      <a:r>
                        <a:rPr lang="ru-RU" sz="1200" spc="15"/>
                        <a:t>256 000</a:t>
                      </a:r>
                      <a:endParaRPr lang="ru-RU" sz="1200">
                        <a:latin typeface="Times New Roman"/>
                        <a:ea typeface="Times New Roman"/>
                      </a:endParaRPr>
                    </a:p>
                  </a:txBody>
                  <a:tcPr marL="68580" marR="68580" marT="0" marB="0" anchor="b"/>
                </a:tc>
                <a:tc>
                  <a:txBody>
                    <a:bodyPr/>
                    <a:lstStyle/>
                    <a:p>
                      <a:pPr algn="just">
                        <a:spcBef>
                          <a:spcPts val="600"/>
                        </a:spcBef>
                        <a:spcAft>
                          <a:spcPts val="600"/>
                        </a:spcAft>
                      </a:pPr>
                      <a:r>
                        <a:rPr lang="ru-RU" sz="1200" spc="15"/>
                        <a:t>256 000</a:t>
                      </a:r>
                      <a:endParaRPr lang="ru-RU" sz="1200">
                        <a:latin typeface="Times New Roman"/>
                        <a:ea typeface="Times New Roman"/>
                      </a:endParaRPr>
                    </a:p>
                  </a:txBody>
                  <a:tcPr marL="68580" marR="68580" marT="0" marB="0" anchor="b"/>
                </a:tc>
                <a:extLst>
                  <a:ext uri="{0D108BD9-81ED-4DB2-BD59-A6C34878D82A}">
                    <a16:rowId xmlns:a16="http://schemas.microsoft.com/office/drawing/2014/main" val="10004"/>
                  </a:ext>
                </a:extLst>
              </a:tr>
              <a:tr h="214630">
                <a:tc>
                  <a:txBody>
                    <a:bodyPr/>
                    <a:lstStyle/>
                    <a:p>
                      <a:pPr algn="just">
                        <a:spcBef>
                          <a:spcPts val="600"/>
                        </a:spcBef>
                        <a:spcAft>
                          <a:spcPts val="600"/>
                        </a:spcAft>
                      </a:pPr>
                      <a:r>
                        <a:rPr lang="en-US" sz="1200" spc="15" dirty="0"/>
                        <a:t>Turning machine </a:t>
                      </a:r>
                      <a:r>
                        <a:rPr lang="en-US" sz="1200" spc="15" dirty="0" err="1"/>
                        <a:t>SAK</a:t>
                      </a:r>
                      <a:r>
                        <a:rPr lang="ru-RU" sz="1200" spc="15" dirty="0"/>
                        <a:t> 5013di</a:t>
                      </a:r>
                      <a:endParaRPr lang="ru-RU" sz="1200" dirty="0">
                        <a:latin typeface="Times New Roman"/>
                        <a:ea typeface="Times New Roman"/>
                      </a:endParaRPr>
                    </a:p>
                  </a:txBody>
                  <a:tcPr marL="68580" marR="68580" marT="0" marB="0" anchor="b"/>
                </a:tc>
                <a:tc>
                  <a:txBody>
                    <a:bodyPr/>
                    <a:lstStyle/>
                    <a:p>
                      <a:pPr algn="ctr">
                        <a:spcBef>
                          <a:spcPts val="600"/>
                        </a:spcBef>
                        <a:spcAft>
                          <a:spcPts val="600"/>
                        </a:spcAft>
                      </a:pPr>
                      <a:r>
                        <a:rPr lang="ru-RU" sz="1200" spc="15"/>
                        <a:t>1</a:t>
                      </a:r>
                      <a:endParaRPr lang="ru-RU" sz="1200">
                        <a:latin typeface="Times New Roman"/>
                        <a:ea typeface="Times New Roman"/>
                      </a:endParaRPr>
                    </a:p>
                  </a:txBody>
                  <a:tcPr marL="68580" marR="68580" marT="0" marB="0" anchor="ctr"/>
                </a:tc>
                <a:tc>
                  <a:txBody>
                    <a:bodyPr/>
                    <a:lstStyle/>
                    <a:p>
                      <a:pPr algn="just">
                        <a:spcBef>
                          <a:spcPts val="600"/>
                        </a:spcBef>
                        <a:spcAft>
                          <a:spcPts val="600"/>
                        </a:spcAft>
                      </a:pPr>
                      <a:r>
                        <a:rPr lang="ru-RU" sz="1200" spc="15"/>
                        <a:t>211 000</a:t>
                      </a:r>
                      <a:endParaRPr lang="ru-RU" sz="1200">
                        <a:latin typeface="Times New Roman"/>
                        <a:ea typeface="Times New Roman"/>
                      </a:endParaRPr>
                    </a:p>
                  </a:txBody>
                  <a:tcPr marL="68580" marR="68580" marT="0" marB="0" anchor="b"/>
                </a:tc>
                <a:tc>
                  <a:txBody>
                    <a:bodyPr/>
                    <a:lstStyle/>
                    <a:p>
                      <a:pPr algn="just">
                        <a:spcBef>
                          <a:spcPts val="600"/>
                        </a:spcBef>
                        <a:spcAft>
                          <a:spcPts val="600"/>
                        </a:spcAft>
                      </a:pPr>
                      <a:r>
                        <a:rPr lang="ru-RU" sz="1200" spc="15"/>
                        <a:t>211 000</a:t>
                      </a:r>
                      <a:endParaRPr lang="ru-RU" sz="1200">
                        <a:latin typeface="Times New Roman"/>
                        <a:ea typeface="Times New Roman"/>
                      </a:endParaRPr>
                    </a:p>
                  </a:txBody>
                  <a:tcPr marL="68580" marR="68580" marT="0" marB="0" anchor="b"/>
                </a:tc>
                <a:extLst>
                  <a:ext uri="{0D108BD9-81ED-4DB2-BD59-A6C34878D82A}">
                    <a16:rowId xmlns:a16="http://schemas.microsoft.com/office/drawing/2014/main" val="10005"/>
                  </a:ext>
                </a:extLst>
              </a:tr>
              <a:tr h="214630">
                <a:tc>
                  <a:txBody>
                    <a:bodyPr/>
                    <a:lstStyle/>
                    <a:p>
                      <a:pPr algn="just">
                        <a:spcBef>
                          <a:spcPts val="600"/>
                        </a:spcBef>
                        <a:spcAft>
                          <a:spcPts val="600"/>
                        </a:spcAft>
                      </a:pPr>
                      <a:r>
                        <a:rPr lang="en-US" sz="1200" spc="15" dirty="0"/>
                        <a:t>TOTAL</a:t>
                      </a:r>
                      <a:endParaRPr lang="ru-RU" sz="1200" dirty="0">
                        <a:latin typeface="Times New Roman"/>
                        <a:ea typeface="Times New Roman"/>
                      </a:endParaRPr>
                    </a:p>
                  </a:txBody>
                  <a:tcPr marL="68580" marR="68580" marT="0" marB="0" anchor="b"/>
                </a:tc>
                <a:tc>
                  <a:txBody>
                    <a:bodyPr/>
                    <a:lstStyle/>
                    <a:p>
                      <a:pPr algn="just">
                        <a:spcBef>
                          <a:spcPts val="600"/>
                        </a:spcBef>
                        <a:spcAft>
                          <a:spcPts val="600"/>
                        </a:spcAft>
                      </a:pPr>
                      <a:endParaRPr lang="ru-RU" sz="1200">
                        <a:latin typeface="Times New Roman"/>
                        <a:ea typeface="Times New Roman"/>
                      </a:endParaRPr>
                    </a:p>
                  </a:txBody>
                  <a:tcPr marL="68580" marR="68580" marT="0" marB="0" anchor="b"/>
                </a:tc>
                <a:tc>
                  <a:txBody>
                    <a:bodyPr/>
                    <a:lstStyle/>
                    <a:p>
                      <a:pPr algn="just">
                        <a:spcBef>
                          <a:spcPts val="600"/>
                        </a:spcBef>
                        <a:spcAft>
                          <a:spcPts val="600"/>
                        </a:spcAft>
                      </a:pPr>
                      <a:endParaRPr lang="ru-RU" sz="1200">
                        <a:latin typeface="Times New Roman"/>
                        <a:ea typeface="Times New Roman"/>
                      </a:endParaRPr>
                    </a:p>
                  </a:txBody>
                  <a:tcPr marL="68580" marR="68580" marT="0" marB="0" anchor="b"/>
                </a:tc>
                <a:tc>
                  <a:txBody>
                    <a:bodyPr/>
                    <a:lstStyle/>
                    <a:p>
                      <a:pPr algn="just">
                        <a:spcBef>
                          <a:spcPts val="600"/>
                        </a:spcBef>
                        <a:spcAft>
                          <a:spcPts val="600"/>
                        </a:spcAft>
                      </a:pPr>
                      <a:r>
                        <a:rPr lang="ru-RU" sz="1200" spc="15" dirty="0"/>
                        <a:t>1 000 000 $</a:t>
                      </a:r>
                      <a:endParaRPr lang="ru-RU" sz="1200" dirty="0">
                        <a:latin typeface="Times New Roman"/>
                        <a:ea typeface="Times New Roman"/>
                      </a:endParaRPr>
                    </a:p>
                  </a:txBody>
                  <a:tcPr marL="68580" marR="68580" marT="0" marB="0" anchor="b"/>
                </a:tc>
                <a:extLst>
                  <a:ext uri="{0D108BD9-81ED-4DB2-BD59-A6C34878D82A}">
                    <a16:rowId xmlns:a16="http://schemas.microsoft.com/office/drawing/2014/main" val="10006"/>
                  </a:ext>
                </a:extLst>
              </a:tr>
            </a:tbl>
          </a:graphicData>
        </a:graphic>
      </p:graphicFrame>
      <p:sp>
        <p:nvSpPr>
          <p:cNvPr id="53249" name="Rectangle 1"/>
          <p:cNvSpPr>
            <a:spLocks noChangeArrowheads="1"/>
          </p:cNvSpPr>
          <p:nvPr/>
        </p:nvSpPr>
        <p:spPr bwMode="auto">
          <a:xfrm>
            <a:off x="428628" y="1358427"/>
            <a:ext cx="8358214"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1400" dirty="0">
                <a:solidFill>
                  <a:srgbClr val="000000"/>
                </a:solidFill>
                <a:latin typeface="Arial" pitchFamily="34" charset="0"/>
                <a:ea typeface="Times New Roman" pitchFamily="18" charset="0"/>
                <a:cs typeface="Arial" pitchFamily="34" charset="0"/>
              </a:rPr>
              <a:t>In 2016, we plan to expand the corporate activities based on credit funds for the purchase of the advanced equipment for the total amount of 1 000 000 (One Million US Dollars).</a:t>
            </a:r>
          </a:p>
          <a:p>
            <a:pPr lvl="0" indent="457200" algn="just" fontAlgn="base">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To finance the project, a long-term loan is anticipated in foreign currency totaling 1 million for a period of 5 years at the interest rate of 12% and with a grace period of 1 year.</a:t>
            </a:r>
          </a:p>
          <a:p>
            <a:pPr lvl="0" indent="457200" algn="just" fontAlgn="base">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The total project cost is </a:t>
            </a:r>
            <a:r>
              <a:rPr lang="ru-RU" sz="1400" dirty="0">
                <a:solidFill>
                  <a:srgbClr val="000000"/>
                </a:solidFill>
                <a:latin typeface="Arial" pitchFamily="34" charset="0"/>
                <a:ea typeface="Times New Roman" pitchFamily="18" charset="0"/>
                <a:cs typeface="Arial" pitchFamily="34" charset="0"/>
              </a:rPr>
              <a:t>16 500 375 718,54 </a:t>
            </a:r>
            <a:r>
              <a:rPr lang="en-US" sz="1400" dirty="0">
                <a:solidFill>
                  <a:srgbClr val="000000"/>
                </a:solidFill>
                <a:latin typeface="Arial" pitchFamily="34" charset="0"/>
                <a:ea typeface="Times New Roman" pitchFamily="18" charset="0"/>
                <a:cs typeface="Arial" pitchFamily="34" charset="0"/>
              </a:rPr>
              <a:t>Uzbek sums including all expenses.</a:t>
            </a:r>
          </a:p>
          <a:p>
            <a:pPr lvl="0" indent="457200" algn="just" fontAlgn="base">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The foreign currency loan in the amount of </a:t>
            </a:r>
            <a:r>
              <a:rPr lang="ru-RU" sz="1400" b="1" i="1" u="sng" dirty="0">
                <a:solidFill>
                  <a:srgbClr val="FF0000"/>
                </a:solidFill>
                <a:latin typeface="Arial" pitchFamily="34" charset="0"/>
                <a:ea typeface="Times New Roman" pitchFamily="18" charset="0"/>
                <a:cs typeface="Arial" pitchFamily="34" charset="0"/>
              </a:rPr>
              <a:t>1 000 000 </a:t>
            </a:r>
            <a:r>
              <a:rPr lang="ru-RU" sz="1400" dirty="0">
                <a:solidFill>
                  <a:srgbClr val="000000"/>
                </a:solidFill>
                <a:latin typeface="Arial" pitchFamily="34" charset="0"/>
                <a:ea typeface="Times New Roman" pitchFamily="18" charset="0"/>
                <a:cs typeface="Arial" pitchFamily="34" charset="0"/>
              </a:rPr>
              <a:t>или 2 750 000 000 </a:t>
            </a:r>
            <a:r>
              <a:rPr lang="en-US" sz="1400" dirty="0">
                <a:solidFill>
                  <a:srgbClr val="000000"/>
                </a:solidFill>
                <a:latin typeface="Arial" pitchFamily="34" charset="0"/>
                <a:ea typeface="Times New Roman" pitchFamily="18" charset="0"/>
                <a:cs typeface="Arial" pitchFamily="34" charset="0"/>
              </a:rPr>
              <a:t>Uzbek sums at the rate of the Central Bank of </a:t>
            </a:r>
            <a:r>
              <a:rPr lang="en-US" sz="1400" dirty="0" err="1">
                <a:solidFill>
                  <a:srgbClr val="000000"/>
                </a:solidFill>
                <a:latin typeface="Arial" pitchFamily="34" charset="0"/>
                <a:ea typeface="Times New Roman" pitchFamily="18" charset="0"/>
                <a:cs typeface="Arial" pitchFamily="34" charset="0"/>
              </a:rPr>
              <a:t>RUz</a:t>
            </a:r>
            <a:r>
              <a:rPr lang="en-US" sz="1400" dirty="0">
                <a:solidFill>
                  <a:srgbClr val="000000"/>
                </a:solidFill>
                <a:latin typeface="Arial" pitchFamily="34" charset="0"/>
                <a:ea typeface="Times New Roman" pitchFamily="18" charset="0"/>
                <a:cs typeface="Arial" pitchFamily="34" charset="0"/>
              </a:rPr>
              <a:t> will be allotted to purchase equipment for arranging plants to assemble  metal structures used for construction and installation works.</a:t>
            </a:r>
          </a:p>
          <a:p>
            <a:pPr lvl="0" indent="457200" algn="just" fontAlgn="base">
              <a:spcBef>
                <a:spcPct val="0"/>
              </a:spcBef>
              <a:spcAft>
                <a:spcPct val="0"/>
              </a:spcAft>
            </a:pPr>
            <a:r>
              <a:rPr lang="en-US" sz="1400" dirty="0">
                <a:solidFill>
                  <a:srgbClr val="000000"/>
                </a:solidFill>
                <a:latin typeface="Arial" pitchFamily="34" charset="0"/>
                <a:ea typeface="Times New Roman" pitchFamily="18" charset="0"/>
                <a:cs typeface="Arial" pitchFamily="34" charset="0"/>
              </a:rPr>
              <a:t>This plant will be located at the base of JSC «</a:t>
            </a:r>
            <a:r>
              <a:rPr lang="en-US" sz="1400" dirty="0" err="1">
                <a:solidFill>
                  <a:srgbClr val="000000"/>
                </a:solidFill>
                <a:latin typeface="Arial" pitchFamily="34" charset="0"/>
                <a:ea typeface="Times New Roman" pitchFamily="18" charset="0"/>
                <a:cs typeface="Arial" pitchFamily="34" charset="0"/>
              </a:rPr>
              <a:t>Makhsus</a:t>
            </a:r>
            <a:r>
              <a:rPr lang="en-US" sz="1400" dirty="0">
                <a:solidFill>
                  <a:srgbClr val="000000"/>
                </a:solidFill>
                <a:latin typeface="Arial" pitchFamily="34" charset="0"/>
                <a:ea typeface="Times New Roman" pitchFamily="18" charset="0"/>
                <a:cs typeface="Arial" pitchFamily="34" charset="0"/>
              </a:rPr>
              <a:t> ETQ». The premise of Block B (Shop and </a:t>
            </a:r>
            <a:r>
              <a:rPr lang="en-US" sz="1400" dirty="0" err="1">
                <a:solidFill>
                  <a:srgbClr val="000000"/>
                </a:solidFill>
                <a:latin typeface="Arial" pitchFamily="34" charset="0"/>
                <a:ea typeface="Times New Roman" pitchFamily="18" charset="0"/>
                <a:cs typeface="Arial" pitchFamily="34" charset="0"/>
              </a:rPr>
              <a:t>Cadastre</a:t>
            </a:r>
            <a:r>
              <a:rPr lang="en-US" sz="1400" dirty="0">
                <a:solidFill>
                  <a:srgbClr val="000000"/>
                </a:solidFill>
                <a:latin typeface="Arial" pitchFamily="34" charset="0"/>
                <a:ea typeface="Times New Roman" pitchFamily="18" charset="0"/>
                <a:cs typeface="Arial" pitchFamily="34" charset="0"/>
              </a:rPr>
              <a:t> Plant) will be reequipped, with the total area of 500 m2, the height of the ceiling of 6.2 m. JSC «</a:t>
            </a:r>
            <a:r>
              <a:rPr lang="en-US" sz="1400" dirty="0" err="1">
                <a:solidFill>
                  <a:srgbClr val="000000"/>
                </a:solidFill>
                <a:latin typeface="Arial" pitchFamily="34" charset="0"/>
                <a:ea typeface="Times New Roman" pitchFamily="18" charset="0"/>
                <a:cs typeface="Arial" pitchFamily="34" charset="0"/>
              </a:rPr>
              <a:t>Maxsus</a:t>
            </a:r>
            <a:r>
              <a:rPr lang="en-US" sz="1400" dirty="0">
                <a:solidFill>
                  <a:srgbClr val="000000"/>
                </a:solidFill>
                <a:latin typeface="Arial" pitchFamily="34" charset="0"/>
                <a:ea typeface="Times New Roman" pitchFamily="18" charset="0"/>
                <a:cs typeface="Arial" pitchFamily="34" charset="0"/>
              </a:rPr>
              <a:t> ETQ» will perform commissioning works at its own expense resulting in the amount of 70 million Uzbek sums. </a:t>
            </a:r>
            <a:r>
              <a:rPr kumimoji="0" lang="ru-RU" sz="14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96653"/>
            <a:ext cx="3071834" cy="36933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b="1" dirty="0"/>
              <a:t>Financial Scheme</a:t>
            </a:r>
            <a:endParaRPr lang="ru-RU" dirty="0"/>
          </a:p>
        </p:txBody>
      </p:sp>
      <p:sp>
        <p:nvSpPr>
          <p:cNvPr id="3" name="TextBox 2"/>
          <p:cNvSpPr txBox="1"/>
          <p:nvPr/>
        </p:nvSpPr>
        <p:spPr>
          <a:xfrm>
            <a:off x="5796137" y="500042"/>
            <a:ext cx="2990706"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a:t>
            </a:r>
            <a:r>
              <a:rPr lang="ru-RU" sz="2000" b="1" dirty="0"/>
              <a:t> «</a:t>
            </a:r>
            <a:r>
              <a:rPr lang="en-US" sz="2000" b="1" dirty="0" err="1"/>
              <a:t>Makhsus</a:t>
            </a:r>
            <a:r>
              <a:rPr lang="en-US" sz="2000" b="1" dirty="0"/>
              <a:t> ETQ</a:t>
            </a:r>
            <a:r>
              <a:rPr lang="ru-RU" sz="2000" b="1" dirty="0"/>
              <a:t>»</a:t>
            </a:r>
          </a:p>
        </p:txBody>
      </p:sp>
      <p:graphicFrame>
        <p:nvGraphicFramePr>
          <p:cNvPr id="4" name="Таблица 3"/>
          <p:cNvGraphicFramePr>
            <a:graphicFrameLocks noGrp="1"/>
          </p:cNvGraphicFramePr>
          <p:nvPr>
            <p:extLst>
              <p:ext uri="{D42A27DB-BD31-4B8C-83A1-F6EECF244321}">
                <p14:modId xmlns:p14="http://schemas.microsoft.com/office/powerpoint/2010/main" val="2992787148"/>
              </p:ext>
            </p:extLst>
          </p:nvPr>
        </p:nvGraphicFramePr>
        <p:xfrm>
          <a:off x="1285852" y="3429000"/>
          <a:ext cx="7000923" cy="1392145"/>
        </p:xfrm>
        <a:graphic>
          <a:graphicData uri="http://schemas.openxmlformats.org/drawingml/2006/table">
            <a:tbl>
              <a:tblPr>
                <a:tableStyleId>{284E427A-3D55-4303-BF80-6455036E1DE7}</a:tableStyleId>
              </a:tblPr>
              <a:tblGrid>
                <a:gridCol w="1674134">
                  <a:extLst>
                    <a:ext uri="{9D8B030D-6E8A-4147-A177-3AD203B41FA5}">
                      <a16:colId xmlns:a16="http://schemas.microsoft.com/office/drawing/2014/main" val="20000"/>
                    </a:ext>
                  </a:extLst>
                </a:gridCol>
                <a:gridCol w="973140">
                  <a:extLst>
                    <a:ext uri="{9D8B030D-6E8A-4147-A177-3AD203B41FA5}">
                      <a16:colId xmlns:a16="http://schemas.microsoft.com/office/drawing/2014/main" val="20001"/>
                    </a:ext>
                  </a:extLst>
                </a:gridCol>
                <a:gridCol w="1084425">
                  <a:extLst>
                    <a:ext uri="{9D8B030D-6E8A-4147-A177-3AD203B41FA5}">
                      <a16:colId xmlns:a16="http://schemas.microsoft.com/office/drawing/2014/main" val="20002"/>
                    </a:ext>
                  </a:extLst>
                </a:gridCol>
                <a:gridCol w="1068478">
                  <a:extLst>
                    <a:ext uri="{9D8B030D-6E8A-4147-A177-3AD203B41FA5}">
                      <a16:colId xmlns:a16="http://schemas.microsoft.com/office/drawing/2014/main" val="20003"/>
                    </a:ext>
                  </a:extLst>
                </a:gridCol>
                <a:gridCol w="1100373">
                  <a:extLst>
                    <a:ext uri="{9D8B030D-6E8A-4147-A177-3AD203B41FA5}">
                      <a16:colId xmlns:a16="http://schemas.microsoft.com/office/drawing/2014/main" val="20004"/>
                    </a:ext>
                  </a:extLst>
                </a:gridCol>
                <a:gridCol w="1100373">
                  <a:extLst>
                    <a:ext uri="{9D8B030D-6E8A-4147-A177-3AD203B41FA5}">
                      <a16:colId xmlns:a16="http://schemas.microsoft.com/office/drawing/2014/main" val="20005"/>
                    </a:ext>
                  </a:extLst>
                </a:gridCol>
              </a:tblGrid>
              <a:tr h="274608">
                <a:tc>
                  <a:txBody>
                    <a:bodyPr/>
                    <a:lstStyle/>
                    <a:p>
                      <a:pPr algn="ctr">
                        <a:lnSpc>
                          <a:spcPct val="115000"/>
                        </a:lnSpc>
                        <a:spcAft>
                          <a:spcPts val="0"/>
                        </a:spcAft>
                      </a:pPr>
                      <a:endParaRPr lang="ru-RU" sz="1200" dirty="0">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ru-RU" sz="1200" b="1" dirty="0"/>
                        <a:t>2016</a:t>
                      </a:r>
                      <a:endParaRPr lang="ru-RU" sz="1100" b="1"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t>2017</a:t>
                      </a:r>
                      <a:endParaRPr lang="ru-RU" sz="1100" b="1"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t>2018</a:t>
                      </a:r>
                      <a:endParaRPr lang="ru-RU" sz="1100" b="1"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t>2019</a:t>
                      </a:r>
                      <a:endParaRPr lang="ru-RU" sz="1100" b="1"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t>2020</a:t>
                      </a:r>
                      <a:endParaRPr lang="ru-RU" sz="1100" b="1"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0"/>
                  </a:ext>
                </a:extLst>
              </a:tr>
              <a:tr h="522353">
                <a:tc>
                  <a:txBody>
                    <a:bodyPr/>
                    <a:lstStyle/>
                    <a:p>
                      <a:pPr>
                        <a:lnSpc>
                          <a:spcPct val="115000"/>
                        </a:lnSpc>
                        <a:spcAft>
                          <a:spcPts val="0"/>
                        </a:spcAft>
                      </a:pPr>
                      <a:r>
                        <a:rPr lang="en-US" sz="1200" dirty="0"/>
                        <a:t>Volume of construction and installation works</a:t>
                      </a:r>
                      <a:endParaRPr lang="ru-RU" sz="11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9 100 000</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10 465 000</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dirty="0"/>
                        <a:t>12 034 750</a:t>
                      </a:r>
                      <a:endParaRPr lang="ru-RU" sz="11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dirty="0"/>
                        <a:t>13 839 963</a:t>
                      </a:r>
                      <a:endParaRPr lang="ru-RU" sz="11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15 915 957</a:t>
                      </a:r>
                      <a:endParaRPr lang="ru-RU" sz="110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1"/>
                  </a:ext>
                </a:extLst>
              </a:tr>
              <a:tr h="504000">
                <a:tc>
                  <a:txBody>
                    <a:bodyPr/>
                    <a:lstStyle/>
                    <a:p>
                      <a:pPr>
                        <a:lnSpc>
                          <a:spcPct val="115000"/>
                        </a:lnSpc>
                        <a:spcAft>
                          <a:spcPts val="0"/>
                        </a:spcAft>
                      </a:pPr>
                      <a:r>
                        <a:rPr lang="en-US" sz="1200" dirty="0"/>
                        <a:t>Net profit</a:t>
                      </a:r>
                      <a:endParaRPr lang="ru-RU" sz="11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87 718</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271 946</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502 725</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a:t>757 875</a:t>
                      </a:r>
                      <a:endParaRPr lang="ru-RU" sz="11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dirty="0"/>
                        <a:t>1 041 050</a:t>
                      </a:r>
                      <a:endParaRPr lang="ru-RU" sz="1100"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50177" name="Rectangle 1"/>
          <p:cNvSpPr>
            <a:spLocks noChangeArrowheads="1"/>
          </p:cNvSpPr>
          <p:nvPr/>
        </p:nvSpPr>
        <p:spPr bwMode="auto">
          <a:xfrm>
            <a:off x="428596" y="1408970"/>
            <a:ext cx="807249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1600" dirty="0">
                <a:latin typeface="Arial" pitchFamily="34" charset="0"/>
                <a:ea typeface="Calibri" pitchFamily="34" charset="0"/>
                <a:cs typeface="Arial" pitchFamily="34" charset="0"/>
              </a:rPr>
              <a:t>Currently, we are in process to execute contracts for construction and installation works and services for the year 2016 for object that remain incomplete since the year 2015 and new objects for the amount of 9 100.0 </a:t>
            </a:r>
            <a:r>
              <a:rPr lang="en-US" sz="1600" dirty="0" err="1">
                <a:latin typeface="Arial" pitchFamily="34" charset="0"/>
                <a:ea typeface="Calibri" pitchFamily="34" charset="0"/>
                <a:cs typeface="Arial" pitchFamily="34" charset="0"/>
              </a:rPr>
              <a:t>bln</a:t>
            </a:r>
            <a:r>
              <a:rPr lang="en-US" sz="1600" dirty="0">
                <a:latin typeface="Arial" pitchFamily="34" charset="0"/>
                <a:ea typeface="Calibri" pitchFamily="34" charset="0"/>
                <a:cs typeface="Arial" pitchFamily="34" charset="0"/>
              </a:rPr>
              <a:t> UZS, VAT excluded.</a:t>
            </a:r>
          </a:p>
          <a:p>
            <a:pPr lvl="0" indent="457200" algn="just" fontAlgn="base">
              <a:spcBef>
                <a:spcPct val="0"/>
              </a:spcBef>
              <a:spcAft>
                <a:spcPct val="0"/>
              </a:spcAft>
            </a:pPr>
            <a:r>
              <a:rPr lang="en-US" sz="1600" dirty="0">
                <a:latin typeface="Arial" pitchFamily="34" charset="0"/>
                <a:ea typeface="Calibri" pitchFamily="34" charset="0"/>
                <a:cs typeface="Arial" pitchFamily="34" charset="0"/>
              </a:rPr>
              <a:t>Plan of actions to perform construction and installation works and render services to population in 2016-2020:</a:t>
            </a:r>
          </a:p>
          <a:p>
            <a:pPr lvl="0" indent="457200" algn="just" fontAlgn="base">
              <a:spcBef>
                <a:spcPct val="0"/>
              </a:spcBef>
              <a:spcAft>
                <a:spcPct val="0"/>
              </a:spcAft>
            </a:pPr>
            <a:r>
              <a:rPr lang="en-US" sz="1600" dirty="0">
                <a:latin typeface="Arial" pitchFamily="34" charset="0"/>
                <a:ea typeface="Calibri" pitchFamily="34" charset="0"/>
                <a:cs typeface="Arial" pitchFamily="34" charset="0"/>
              </a:rPr>
              <a:t>(</a:t>
            </a:r>
            <a:r>
              <a:rPr lang="en-US" sz="1600" dirty="0" err="1">
                <a:latin typeface="Arial" pitchFamily="34" charset="0"/>
                <a:ea typeface="Calibri" pitchFamily="34" charset="0"/>
                <a:cs typeface="Arial" pitchFamily="34" charset="0"/>
              </a:rPr>
              <a:t>bln</a:t>
            </a:r>
            <a:r>
              <a:rPr lang="en-US" sz="1600" dirty="0">
                <a:latin typeface="Arial" pitchFamily="34" charset="0"/>
                <a:ea typeface="Calibri" pitchFamily="34" charset="0"/>
                <a:cs typeface="Arial" pitchFamily="34" charset="0"/>
              </a:rPr>
              <a:t> UZS)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96653"/>
            <a:ext cx="3071834" cy="36933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b="1" dirty="0"/>
              <a:t>Contacts</a:t>
            </a:r>
            <a:endParaRPr lang="ru-RU" dirty="0"/>
          </a:p>
        </p:txBody>
      </p:sp>
      <p:sp>
        <p:nvSpPr>
          <p:cNvPr id="3" name="TextBox 2"/>
          <p:cNvSpPr txBox="1"/>
          <p:nvPr/>
        </p:nvSpPr>
        <p:spPr>
          <a:xfrm>
            <a:off x="5652121" y="500042"/>
            <a:ext cx="313472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a:t>
            </a:r>
            <a:r>
              <a:rPr lang="ru-RU" sz="2000" b="1" dirty="0"/>
              <a:t> «</a:t>
            </a:r>
            <a:r>
              <a:rPr lang="en-US" sz="2000" b="1" dirty="0" err="1"/>
              <a:t>Makhsus</a:t>
            </a:r>
            <a:r>
              <a:rPr lang="en-US" sz="2000" b="1" dirty="0"/>
              <a:t> ETQ</a:t>
            </a:r>
            <a:r>
              <a:rPr lang="ru-RU" sz="2000" b="1" dirty="0"/>
              <a:t>»</a:t>
            </a:r>
          </a:p>
        </p:txBody>
      </p:sp>
      <p:sp>
        <p:nvSpPr>
          <p:cNvPr id="4" name="TextBox 3"/>
          <p:cNvSpPr txBox="1"/>
          <p:nvPr/>
        </p:nvSpPr>
        <p:spPr>
          <a:xfrm>
            <a:off x="1142976" y="1714488"/>
            <a:ext cx="5232523" cy="2862322"/>
          </a:xfrm>
          <a:prstGeom prst="rect">
            <a:avLst/>
          </a:prstGeom>
          <a:noFill/>
        </p:spPr>
        <p:txBody>
          <a:bodyPr wrap="none" rtlCol="0">
            <a:spAutoFit/>
          </a:bodyPr>
          <a:lstStyle/>
          <a:p>
            <a:r>
              <a:rPr lang="en-US" dirty="0">
                <a:solidFill>
                  <a:srgbClr val="C00000"/>
                </a:solidFill>
              </a:rPr>
              <a:t>Reception Desk</a:t>
            </a:r>
            <a:r>
              <a:rPr lang="ru-RU" dirty="0">
                <a:solidFill>
                  <a:srgbClr val="C00000"/>
                </a:solidFill>
              </a:rPr>
              <a:t>:</a:t>
            </a:r>
          </a:p>
          <a:p>
            <a:r>
              <a:rPr lang="en-US" dirty="0"/>
              <a:t>Tel</a:t>
            </a:r>
            <a:r>
              <a:rPr lang="ru-RU" dirty="0"/>
              <a:t>.: (99871) 290-36-47</a:t>
            </a:r>
          </a:p>
          <a:p>
            <a:r>
              <a:rPr lang="en-US" dirty="0"/>
              <a:t>Tel</a:t>
            </a:r>
            <a:r>
              <a:rPr lang="ru-RU" dirty="0"/>
              <a:t>./</a:t>
            </a:r>
            <a:r>
              <a:rPr lang="en-US" dirty="0"/>
              <a:t>Fax</a:t>
            </a:r>
            <a:r>
              <a:rPr lang="ru-RU" dirty="0"/>
              <a:t>: (99871) 283-00-57</a:t>
            </a:r>
          </a:p>
          <a:p>
            <a:endParaRPr lang="ru-RU" dirty="0"/>
          </a:p>
          <a:p>
            <a:r>
              <a:rPr lang="en-US" dirty="0">
                <a:solidFill>
                  <a:srgbClr val="C00000"/>
                </a:solidFill>
              </a:rPr>
              <a:t>Bookkeeping Office</a:t>
            </a:r>
            <a:r>
              <a:rPr lang="ru-RU" dirty="0">
                <a:solidFill>
                  <a:srgbClr val="C00000"/>
                </a:solidFill>
              </a:rPr>
              <a:t>:</a:t>
            </a:r>
          </a:p>
          <a:p>
            <a:r>
              <a:rPr lang="en-US" dirty="0"/>
              <a:t>Tel</a:t>
            </a:r>
            <a:r>
              <a:rPr lang="ru-RU" dirty="0"/>
              <a:t>./</a:t>
            </a:r>
            <a:r>
              <a:rPr lang="en-US" dirty="0"/>
              <a:t>Fax </a:t>
            </a:r>
            <a:r>
              <a:rPr lang="ru-RU" dirty="0"/>
              <a:t>: (99871) 292-05-14</a:t>
            </a:r>
          </a:p>
          <a:p>
            <a:endParaRPr lang="ru-RU" dirty="0"/>
          </a:p>
          <a:p>
            <a:r>
              <a:rPr lang="en-US" dirty="0"/>
              <a:t>E-mail: </a:t>
            </a:r>
            <a:r>
              <a:rPr lang="en-US" dirty="0">
                <a:hlinkClick r:id="rId2"/>
              </a:rPr>
              <a:t>maxsus.etq@gmail.com</a:t>
            </a:r>
            <a:r>
              <a:rPr lang="en-US" dirty="0"/>
              <a:t>  </a:t>
            </a:r>
            <a:r>
              <a:rPr lang="en-US" dirty="0">
                <a:hlinkClick r:id="rId3"/>
              </a:rPr>
              <a:t>paper@metq.uz</a:t>
            </a:r>
            <a:r>
              <a:rPr lang="en-US" dirty="0"/>
              <a:t> </a:t>
            </a:r>
          </a:p>
          <a:p>
            <a:endParaRPr lang="en-US" dirty="0"/>
          </a:p>
          <a:p>
            <a:r>
              <a:rPr lang="en-US"/>
              <a:t>Website</a:t>
            </a:r>
            <a:r>
              <a:rPr lang="ru-RU" dirty="0"/>
              <a:t>: </a:t>
            </a:r>
            <a:r>
              <a:rPr lang="en-US" dirty="0">
                <a:hlinkClick r:id="rId4"/>
              </a:rPr>
              <a:t>http://metq.uz</a:t>
            </a:r>
            <a:r>
              <a:rPr lang="en-US" dirty="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130832875"/>
              </p:ext>
            </p:extLst>
          </p:nvPr>
        </p:nvGraphicFramePr>
        <p:xfrm>
          <a:off x="500034" y="1071547"/>
          <a:ext cx="8286808" cy="3082646"/>
        </p:xfrm>
        <a:graphic>
          <a:graphicData uri="http://schemas.openxmlformats.org/drawingml/2006/table">
            <a:tbl>
              <a:tblPr>
                <a:tableStyleId>{284E427A-3D55-4303-BF80-6455036E1DE7}</a:tableStyleId>
              </a:tblPr>
              <a:tblGrid>
                <a:gridCol w="3373391">
                  <a:extLst>
                    <a:ext uri="{9D8B030D-6E8A-4147-A177-3AD203B41FA5}">
                      <a16:colId xmlns:a16="http://schemas.microsoft.com/office/drawing/2014/main" val="20000"/>
                    </a:ext>
                  </a:extLst>
                </a:gridCol>
                <a:gridCol w="4913417">
                  <a:extLst>
                    <a:ext uri="{9D8B030D-6E8A-4147-A177-3AD203B41FA5}">
                      <a16:colId xmlns:a16="http://schemas.microsoft.com/office/drawing/2014/main" val="20001"/>
                    </a:ext>
                  </a:extLst>
                </a:gridCol>
              </a:tblGrid>
              <a:tr h="281383">
                <a:tc>
                  <a:txBody>
                    <a:bodyPr/>
                    <a:lstStyle/>
                    <a:p>
                      <a:pPr algn="just">
                        <a:spcAft>
                          <a:spcPts val="0"/>
                        </a:spcAft>
                      </a:pPr>
                      <a:r>
                        <a:rPr lang="en-US" sz="1200" spc="15" dirty="0"/>
                        <a:t>Name of the Company</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en-US" sz="1200" spc="15" dirty="0"/>
                        <a:t>JSC</a:t>
                      </a:r>
                      <a:r>
                        <a:rPr lang="ru-RU" sz="1200" spc="15" dirty="0"/>
                        <a:t> «</a:t>
                      </a:r>
                      <a:r>
                        <a:rPr lang="en-US" sz="1200" spc="15" dirty="0"/>
                        <a:t>MAKHSUSELEKTRTARMOKKURILISH</a:t>
                      </a:r>
                      <a:r>
                        <a:rPr lang="ru-RU" sz="1200" spc="15" dirty="0"/>
                        <a:t>»</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0"/>
                  </a:ext>
                </a:extLst>
              </a:tr>
              <a:tr h="290120">
                <a:tc>
                  <a:txBody>
                    <a:bodyPr/>
                    <a:lstStyle/>
                    <a:p>
                      <a:pPr algn="just">
                        <a:spcAft>
                          <a:spcPts val="0"/>
                        </a:spcAft>
                      </a:pPr>
                      <a:r>
                        <a:rPr lang="en-US" sz="1200" spc="15" dirty="0"/>
                        <a:t>Legal and Postal Address</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en-US" sz="1200" spc="15" dirty="0"/>
                        <a:t>100147, Tashkent, </a:t>
                      </a:r>
                      <a:r>
                        <a:rPr lang="en-US" sz="1200" spc="15" dirty="0" err="1"/>
                        <a:t>Tabassum</a:t>
                      </a:r>
                      <a:r>
                        <a:rPr lang="en-US" sz="1200" spc="15" dirty="0"/>
                        <a:t> St., 2a</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1"/>
                  </a:ext>
                </a:extLst>
              </a:tr>
              <a:tr h="285752">
                <a:tc>
                  <a:txBody>
                    <a:bodyPr/>
                    <a:lstStyle/>
                    <a:p>
                      <a:pPr algn="just">
                        <a:spcAft>
                          <a:spcPts val="0"/>
                        </a:spcAft>
                      </a:pPr>
                      <a:r>
                        <a:rPr lang="en-US" sz="1200" dirty="0">
                          <a:latin typeface="Times New Roman"/>
                          <a:ea typeface="Times New Roman"/>
                          <a:cs typeface="Times New Roman"/>
                        </a:rPr>
                        <a:t>Reception</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tabLst>
                          <a:tab pos="3149600" algn="ctr"/>
                          <a:tab pos="3492500" algn="l"/>
                          <a:tab pos="4076700" algn="l"/>
                          <a:tab pos="4356100" algn="l"/>
                        </a:tabLst>
                      </a:pPr>
                      <a:r>
                        <a:rPr lang="en-US" sz="1200" dirty="0">
                          <a:latin typeface="Times New Roman"/>
                          <a:ea typeface="Times New Roman"/>
                          <a:cs typeface="Times New Roman"/>
                        </a:rPr>
                        <a:t>Tel/Fax </a:t>
                      </a:r>
                      <a:r>
                        <a:rPr lang="ru-RU" sz="1200" dirty="0">
                          <a:latin typeface="Times New Roman"/>
                          <a:ea typeface="Times New Roman"/>
                          <a:cs typeface="Times New Roman"/>
                        </a:rPr>
                        <a:t>(99871) 283-08-86; 290-36-47</a:t>
                      </a:r>
                    </a:p>
                  </a:txBody>
                  <a:tcPr marL="62416" marR="62416" marT="0" marB="0" anchor="ctr"/>
                </a:tc>
                <a:extLst>
                  <a:ext uri="{0D108BD9-81ED-4DB2-BD59-A6C34878D82A}">
                    <a16:rowId xmlns:a16="http://schemas.microsoft.com/office/drawing/2014/main" val="10002"/>
                  </a:ext>
                </a:extLst>
              </a:tr>
              <a:tr h="285752">
                <a:tc>
                  <a:txBody>
                    <a:bodyPr/>
                    <a:lstStyle/>
                    <a:p>
                      <a:pPr algn="just">
                        <a:spcAft>
                          <a:spcPts val="0"/>
                        </a:spcAft>
                      </a:pPr>
                      <a:r>
                        <a:rPr lang="en-US" sz="1200" dirty="0">
                          <a:latin typeface="Times New Roman"/>
                          <a:ea typeface="Times New Roman"/>
                          <a:cs typeface="Times New Roman"/>
                        </a:rPr>
                        <a:t>E-mail</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tabLst>
                          <a:tab pos="3149600" algn="ctr"/>
                          <a:tab pos="3492500" algn="l"/>
                          <a:tab pos="4076700" algn="l"/>
                          <a:tab pos="4356100" algn="l"/>
                        </a:tabLst>
                      </a:pPr>
                      <a:r>
                        <a:rPr lang="en-US" sz="1200" dirty="0">
                          <a:latin typeface="Times New Roman"/>
                          <a:ea typeface="Times New Roman"/>
                          <a:cs typeface="Times New Roman"/>
                          <a:hlinkClick r:id="rId3"/>
                        </a:rPr>
                        <a:t>maxsus.etq@gmail.com</a:t>
                      </a:r>
                      <a:r>
                        <a:rPr lang="en-US" sz="1200" baseline="0" dirty="0">
                          <a:latin typeface="Times New Roman"/>
                          <a:ea typeface="Times New Roman"/>
                          <a:cs typeface="Times New Roman"/>
                        </a:rPr>
                        <a:t>    </a:t>
                      </a:r>
                      <a:r>
                        <a:rPr lang="en-US" sz="1200" baseline="0" dirty="0">
                          <a:latin typeface="Times New Roman"/>
                          <a:ea typeface="Times New Roman"/>
                          <a:cs typeface="Times New Roman"/>
                          <a:hlinkClick r:id="rId4"/>
                        </a:rPr>
                        <a:t>paper@metq.uz</a:t>
                      </a:r>
                      <a:r>
                        <a:rPr lang="en-US" sz="1200" baseline="0" dirty="0">
                          <a:latin typeface="Times New Roman"/>
                          <a:ea typeface="Times New Roman"/>
                          <a:cs typeface="Times New Roman"/>
                        </a:rPr>
                        <a:t> </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3"/>
                  </a:ext>
                </a:extLst>
              </a:tr>
              <a:tr h="285752">
                <a:tc>
                  <a:txBody>
                    <a:bodyPr/>
                    <a:lstStyle/>
                    <a:p>
                      <a:pPr algn="just">
                        <a:spcAft>
                          <a:spcPts val="0"/>
                        </a:spcAft>
                      </a:pPr>
                      <a:r>
                        <a:rPr lang="en-US" sz="1200" dirty="0">
                          <a:latin typeface="Times New Roman"/>
                          <a:ea typeface="Times New Roman"/>
                          <a:cs typeface="Times New Roman"/>
                        </a:rPr>
                        <a:t>Official website</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tabLst>
                          <a:tab pos="3149600" algn="ctr"/>
                          <a:tab pos="3492500" algn="l"/>
                          <a:tab pos="4076700" algn="l"/>
                          <a:tab pos="4356100" algn="l"/>
                        </a:tabLst>
                      </a:pPr>
                      <a:r>
                        <a:rPr lang="en-US" sz="1200" dirty="0">
                          <a:latin typeface="Times New Roman"/>
                          <a:ea typeface="Times New Roman"/>
                          <a:cs typeface="Times New Roman"/>
                          <a:hlinkClick r:id="rId5"/>
                        </a:rPr>
                        <a:t>http://metq.uz</a:t>
                      </a:r>
                      <a:r>
                        <a:rPr lang="en-US" sz="1200" dirty="0">
                          <a:latin typeface="Times New Roman"/>
                          <a:ea typeface="Times New Roman"/>
                          <a:cs typeface="Times New Roman"/>
                        </a:rPr>
                        <a:t> </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4"/>
                  </a:ext>
                </a:extLst>
              </a:tr>
              <a:tr h="667858">
                <a:tc>
                  <a:txBody>
                    <a:bodyPr/>
                    <a:lstStyle/>
                    <a:p>
                      <a:pPr algn="just">
                        <a:spcAft>
                          <a:spcPts val="0"/>
                        </a:spcAft>
                      </a:pPr>
                      <a:r>
                        <a:rPr lang="en-US" sz="1200" dirty="0">
                          <a:latin typeface="Times New Roman"/>
                          <a:ea typeface="Times New Roman"/>
                          <a:cs typeface="Times New Roman"/>
                        </a:rPr>
                        <a:t>Date of incorporation</a:t>
                      </a:r>
                      <a:endParaRPr lang="ru-RU" sz="1200" dirty="0">
                        <a:latin typeface="Times New Roman"/>
                        <a:ea typeface="Times New Roman"/>
                        <a:cs typeface="Times New Roman"/>
                      </a:endParaRPr>
                    </a:p>
                  </a:txBody>
                  <a:tcPr marL="62416" marR="62416"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3149600" algn="ctr"/>
                          <a:tab pos="3492500" algn="l"/>
                          <a:tab pos="4076700" algn="l"/>
                          <a:tab pos="4356100" algn="l"/>
                        </a:tabLst>
                        <a:defRPr/>
                      </a:pPr>
                      <a:r>
                        <a:rPr kumimoji="0" lang="en-US" sz="1200" kern="1200" dirty="0">
                          <a:solidFill>
                            <a:schemeClr val="dk1"/>
                          </a:solidFill>
                          <a:latin typeface="+mn-lt"/>
                          <a:ea typeface="+mn-ea"/>
                          <a:cs typeface="+mn-cs"/>
                        </a:rPr>
                        <a:t>Established in compliance with the Order No 111K-ON of the State Property Committee of the Republic of Uzbekistan dd. 11.04.1995 and registered by the Decision № 51 of the Mayor for </a:t>
                      </a:r>
                      <a:r>
                        <a:rPr kumimoji="0" lang="en-US" sz="1200" kern="1200" dirty="0" err="1">
                          <a:solidFill>
                            <a:schemeClr val="dk1"/>
                          </a:solidFill>
                          <a:latin typeface="+mn-lt"/>
                          <a:ea typeface="+mn-ea"/>
                          <a:cs typeface="+mn-cs"/>
                        </a:rPr>
                        <a:t>Khamza</a:t>
                      </a:r>
                      <a:r>
                        <a:rPr kumimoji="0" lang="en-US" sz="1200" kern="1200" dirty="0">
                          <a:solidFill>
                            <a:schemeClr val="dk1"/>
                          </a:solidFill>
                          <a:latin typeface="+mn-lt"/>
                          <a:ea typeface="+mn-ea"/>
                          <a:cs typeface="+mn-cs"/>
                        </a:rPr>
                        <a:t> district of Tashkent city dd. 09.01.1996</a:t>
                      </a:r>
                      <a:endParaRPr kumimoji="0" lang="ru-RU" sz="1200" kern="1200" dirty="0">
                        <a:solidFill>
                          <a:schemeClr val="dk1"/>
                        </a:solidFill>
                        <a:latin typeface="+mn-lt"/>
                        <a:ea typeface="+mn-ea"/>
                        <a:cs typeface="+mn-cs"/>
                      </a:endParaRPr>
                    </a:p>
                  </a:txBody>
                  <a:tcPr marL="62416" marR="62416" marT="0" marB="0" anchor="ctr"/>
                </a:tc>
                <a:extLst>
                  <a:ext uri="{0D108BD9-81ED-4DB2-BD59-A6C34878D82A}">
                    <a16:rowId xmlns:a16="http://schemas.microsoft.com/office/drawing/2014/main" val="10005"/>
                  </a:ext>
                </a:extLst>
              </a:tr>
              <a:tr h="922367">
                <a:tc>
                  <a:txBody>
                    <a:bodyPr/>
                    <a:lstStyle/>
                    <a:p>
                      <a:pPr algn="just">
                        <a:spcAft>
                          <a:spcPts val="0"/>
                        </a:spcAft>
                      </a:pPr>
                      <a:r>
                        <a:rPr lang="en-US" sz="1200" spc="15" dirty="0"/>
                        <a:t>Bank Details</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tabLst>
                          <a:tab pos="3149600" algn="ctr"/>
                          <a:tab pos="3492500" algn="l"/>
                          <a:tab pos="4076700" algn="l"/>
                          <a:tab pos="4356100" algn="l"/>
                        </a:tabLst>
                      </a:pPr>
                      <a:r>
                        <a:rPr lang="en-US" sz="1200" dirty="0" err="1">
                          <a:solidFill>
                            <a:srgbClr val="FF0000"/>
                          </a:solidFill>
                        </a:rPr>
                        <a:t>Chilanzar</a:t>
                      </a:r>
                      <a:r>
                        <a:rPr lang="en-US" sz="1200" dirty="0">
                          <a:solidFill>
                            <a:srgbClr val="FF0000"/>
                          </a:solidFill>
                        </a:rPr>
                        <a:t> </a:t>
                      </a:r>
                      <a:r>
                        <a:rPr lang="en-US" sz="1200" dirty="0" err="1">
                          <a:solidFill>
                            <a:srgbClr val="FF0000"/>
                          </a:solidFill>
                        </a:rPr>
                        <a:t>Uz</a:t>
                      </a:r>
                      <a:r>
                        <a:rPr lang="en-US" sz="1200" dirty="0">
                          <a:solidFill>
                            <a:srgbClr val="FF0000"/>
                          </a:solidFill>
                        </a:rPr>
                        <a:t> </a:t>
                      </a:r>
                      <a:r>
                        <a:rPr lang="en-US" sz="1200" dirty="0" err="1">
                          <a:solidFill>
                            <a:srgbClr val="FF0000"/>
                          </a:solidFill>
                        </a:rPr>
                        <a:t>PSB</a:t>
                      </a:r>
                      <a:endParaRPr lang="ru-RU" sz="1200" dirty="0">
                        <a:solidFill>
                          <a:srgbClr val="FF0000"/>
                        </a:solidFill>
                      </a:endParaRPr>
                    </a:p>
                    <a:p>
                      <a:pPr algn="just">
                        <a:spcAft>
                          <a:spcPts val="0"/>
                        </a:spcAft>
                        <a:tabLst>
                          <a:tab pos="3149600" algn="ctr"/>
                          <a:tab pos="3492500" algn="l"/>
                          <a:tab pos="4076700" algn="l"/>
                          <a:tab pos="4356100" algn="l"/>
                        </a:tabLst>
                      </a:pPr>
                      <a:r>
                        <a:rPr lang="en-US" sz="1200" dirty="0">
                          <a:solidFill>
                            <a:srgbClr val="FF0000"/>
                          </a:solidFill>
                        </a:rPr>
                        <a:t>a/c</a:t>
                      </a:r>
                      <a:r>
                        <a:rPr lang="ru-RU" sz="1200" dirty="0">
                          <a:solidFill>
                            <a:srgbClr val="FF0000"/>
                          </a:solidFill>
                        </a:rPr>
                        <a:t> 20210000900124345001</a:t>
                      </a:r>
                    </a:p>
                    <a:p>
                      <a:pPr algn="just">
                        <a:spcAft>
                          <a:spcPts val="0"/>
                        </a:spcAft>
                        <a:tabLst>
                          <a:tab pos="3149600" algn="ctr"/>
                          <a:tab pos="3492500" algn="l"/>
                          <a:tab pos="4076700" algn="l"/>
                          <a:tab pos="4356100" algn="l"/>
                        </a:tabLst>
                      </a:pPr>
                      <a:r>
                        <a:rPr lang="en-US" sz="1200" dirty="0">
                          <a:solidFill>
                            <a:srgbClr val="FF0000"/>
                          </a:solidFill>
                        </a:rPr>
                        <a:t>Dollar account</a:t>
                      </a:r>
                      <a:r>
                        <a:rPr lang="ru-RU" sz="1200" dirty="0">
                          <a:solidFill>
                            <a:srgbClr val="FF0000"/>
                          </a:solidFill>
                        </a:rPr>
                        <a:t> 20210000100124345008</a:t>
                      </a:r>
                    </a:p>
                    <a:p>
                      <a:pPr algn="just">
                        <a:spcAft>
                          <a:spcPts val="0"/>
                        </a:spcAft>
                        <a:tabLst>
                          <a:tab pos="3149600" algn="ctr"/>
                          <a:tab pos="3492500" algn="l"/>
                          <a:tab pos="4076700" algn="l"/>
                          <a:tab pos="4356100" algn="l"/>
                        </a:tabLst>
                      </a:pPr>
                      <a:r>
                        <a:rPr lang="en-US" sz="1200" dirty="0" err="1">
                          <a:solidFill>
                            <a:srgbClr val="FF0000"/>
                          </a:solidFill>
                        </a:rPr>
                        <a:t>MFO</a:t>
                      </a:r>
                      <a:r>
                        <a:rPr lang="en-US" sz="1200" dirty="0">
                          <a:solidFill>
                            <a:srgbClr val="FF0000"/>
                          </a:solidFill>
                        </a:rPr>
                        <a:t> </a:t>
                      </a:r>
                      <a:r>
                        <a:rPr lang="ru-RU" sz="1200" dirty="0">
                          <a:solidFill>
                            <a:srgbClr val="FF0000"/>
                          </a:solidFill>
                        </a:rPr>
                        <a:t>00427</a:t>
                      </a:r>
                      <a:r>
                        <a:rPr lang="en-US" sz="1200" dirty="0">
                          <a:solidFill>
                            <a:srgbClr val="FF0000"/>
                          </a:solidFill>
                        </a:rPr>
                        <a:t>  INN </a:t>
                      </a:r>
                      <a:r>
                        <a:rPr lang="ru-RU" sz="1200" dirty="0">
                          <a:solidFill>
                            <a:srgbClr val="FF0000"/>
                          </a:solidFill>
                        </a:rPr>
                        <a:t>200837344  </a:t>
                      </a:r>
                      <a:r>
                        <a:rPr lang="en-US" sz="1200" dirty="0" err="1">
                          <a:solidFill>
                            <a:srgbClr val="FF0000"/>
                          </a:solidFill>
                        </a:rPr>
                        <a:t>OKONH</a:t>
                      </a:r>
                      <a:r>
                        <a:rPr lang="en-US" sz="1200" dirty="0">
                          <a:solidFill>
                            <a:srgbClr val="FF0000"/>
                          </a:solidFill>
                        </a:rPr>
                        <a:t> </a:t>
                      </a:r>
                      <a:r>
                        <a:rPr lang="ru-RU" sz="1200" dirty="0">
                          <a:solidFill>
                            <a:srgbClr val="FF0000"/>
                          </a:solidFill>
                        </a:rPr>
                        <a:t>61124</a:t>
                      </a:r>
                      <a:endParaRPr lang="ru-RU" sz="1200" dirty="0">
                        <a:solidFill>
                          <a:srgbClr val="FF0000"/>
                        </a:solidFill>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6"/>
                  </a:ext>
                </a:extLst>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2278765006"/>
              </p:ext>
            </p:extLst>
          </p:nvPr>
        </p:nvGraphicFramePr>
        <p:xfrm>
          <a:off x="500034" y="4357694"/>
          <a:ext cx="8286808" cy="1857390"/>
        </p:xfrm>
        <a:graphic>
          <a:graphicData uri="http://schemas.openxmlformats.org/drawingml/2006/table">
            <a:tbl>
              <a:tblPr>
                <a:tableStyleId>{284E427A-3D55-4303-BF80-6455036E1DE7}</a:tableStyleId>
              </a:tblPr>
              <a:tblGrid>
                <a:gridCol w="3357586">
                  <a:extLst>
                    <a:ext uri="{9D8B030D-6E8A-4147-A177-3AD203B41FA5}">
                      <a16:colId xmlns:a16="http://schemas.microsoft.com/office/drawing/2014/main" val="20000"/>
                    </a:ext>
                  </a:extLst>
                </a:gridCol>
                <a:gridCol w="4929222">
                  <a:extLst>
                    <a:ext uri="{9D8B030D-6E8A-4147-A177-3AD203B41FA5}">
                      <a16:colId xmlns:a16="http://schemas.microsoft.com/office/drawing/2014/main" val="20001"/>
                    </a:ext>
                  </a:extLst>
                </a:gridCol>
              </a:tblGrid>
              <a:tr h="371478">
                <a:tc>
                  <a:txBody>
                    <a:bodyPr/>
                    <a:lstStyle/>
                    <a:p>
                      <a:pPr algn="just">
                        <a:spcAft>
                          <a:spcPts val="0"/>
                        </a:spcAft>
                      </a:pPr>
                      <a:r>
                        <a:rPr lang="en-US" sz="1200" spc="15" dirty="0"/>
                        <a:t>Authorized Fund</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en-US" sz="1200" spc="15" dirty="0"/>
                        <a:t>1837 170.0 </a:t>
                      </a:r>
                      <a:r>
                        <a:rPr lang="en-US" sz="1200" spc="15" dirty="0" err="1"/>
                        <a:t>thous</a:t>
                      </a:r>
                      <a:r>
                        <a:rPr lang="en-US" sz="1200" spc="15" dirty="0"/>
                        <a:t>. Uzbek sums</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0"/>
                  </a:ext>
                </a:extLst>
              </a:tr>
              <a:tr h="371478">
                <a:tc>
                  <a:txBody>
                    <a:bodyPr/>
                    <a:lstStyle/>
                    <a:p>
                      <a:pPr algn="just">
                        <a:spcAft>
                          <a:spcPts val="0"/>
                        </a:spcAft>
                      </a:pPr>
                      <a:r>
                        <a:rPr lang="en-US" sz="1200" spc="15" dirty="0"/>
                        <a:t>Number of shares</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ru-RU" sz="1200" spc="15" dirty="0"/>
                        <a:t>510 325 </a:t>
                      </a:r>
                      <a:r>
                        <a:rPr lang="en-US" sz="1200" spc="15" dirty="0"/>
                        <a:t>shares</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1"/>
                  </a:ext>
                </a:extLst>
              </a:tr>
              <a:tr h="371478">
                <a:tc>
                  <a:txBody>
                    <a:bodyPr/>
                    <a:lstStyle/>
                    <a:p>
                      <a:pPr algn="just">
                        <a:spcAft>
                          <a:spcPts val="0"/>
                        </a:spcAft>
                      </a:pPr>
                      <a:r>
                        <a:rPr lang="en-US" sz="1200" spc="15" dirty="0"/>
                        <a:t>Stocks at par</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ru-RU" sz="1200" spc="15" dirty="0"/>
                        <a:t>3 600 </a:t>
                      </a:r>
                      <a:r>
                        <a:rPr lang="en-US" sz="1200" spc="15" dirty="0"/>
                        <a:t>Uzbek sums</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2"/>
                  </a:ext>
                </a:extLst>
              </a:tr>
              <a:tr h="371478">
                <a:tc>
                  <a:txBody>
                    <a:bodyPr/>
                    <a:lstStyle/>
                    <a:p>
                      <a:pPr algn="just">
                        <a:spcAft>
                          <a:spcPts val="0"/>
                        </a:spcAft>
                      </a:pPr>
                      <a:r>
                        <a:rPr lang="en-US" sz="1200" spc="15" dirty="0"/>
                        <a:t>Share fraction for free sale</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ru-RU" sz="1200" spc="15"/>
                        <a:t>75 %</a:t>
                      </a:r>
                      <a:endParaRPr lang="ru-RU" sz="120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3"/>
                  </a:ext>
                </a:extLst>
              </a:tr>
              <a:tr h="371478">
                <a:tc>
                  <a:txBody>
                    <a:bodyPr/>
                    <a:lstStyle/>
                    <a:p>
                      <a:pPr algn="just">
                        <a:spcAft>
                          <a:spcPts val="0"/>
                        </a:spcAft>
                      </a:pPr>
                      <a:r>
                        <a:rPr lang="en-US" sz="1200" spc="15" dirty="0"/>
                        <a:t>JSC "</a:t>
                      </a:r>
                      <a:r>
                        <a:rPr lang="en-US" sz="1200" spc="15" dirty="0" err="1"/>
                        <a:t>Uzbekenergo</a:t>
                      </a:r>
                      <a:r>
                        <a:rPr lang="en-US" sz="1200" spc="15" dirty="0"/>
                        <a:t>"</a:t>
                      </a:r>
                      <a:endParaRPr lang="ru-RU" sz="1200" dirty="0">
                        <a:latin typeface="Times New Roman"/>
                        <a:ea typeface="Times New Roman"/>
                        <a:cs typeface="Times New Roman"/>
                      </a:endParaRPr>
                    </a:p>
                  </a:txBody>
                  <a:tcPr marL="62416" marR="62416" marT="0" marB="0" anchor="ctr"/>
                </a:tc>
                <a:tc>
                  <a:txBody>
                    <a:bodyPr/>
                    <a:lstStyle/>
                    <a:p>
                      <a:pPr algn="just">
                        <a:spcAft>
                          <a:spcPts val="0"/>
                        </a:spcAft>
                      </a:pPr>
                      <a:r>
                        <a:rPr lang="ru-RU" sz="1200" spc="15" dirty="0"/>
                        <a:t>25 %</a:t>
                      </a:r>
                      <a:endParaRPr lang="ru-RU" sz="1200" dirty="0">
                        <a:latin typeface="Times New Roman"/>
                        <a:ea typeface="Times New Roman"/>
                        <a:cs typeface="Times New Roman"/>
                      </a:endParaRPr>
                    </a:p>
                  </a:txBody>
                  <a:tcPr marL="62416" marR="62416" marT="0" marB="0" anchor="ctr"/>
                </a:tc>
                <a:extLst>
                  <a:ext uri="{0D108BD9-81ED-4DB2-BD59-A6C34878D82A}">
                    <a16:rowId xmlns:a16="http://schemas.microsoft.com/office/drawing/2014/main" val="10004"/>
                  </a:ext>
                </a:extLst>
              </a:tr>
            </a:tbl>
          </a:graphicData>
        </a:graphic>
      </p:graphicFrame>
      <p:sp>
        <p:nvSpPr>
          <p:cNvPr id="38913"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3149600" algn="ctr"/>
                <a:tab pos="3492500" algn="l"/>
                <a:tab pos="4076700" algn="l"/>
                <a:tab pos="4356100" algn="l"/>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p:cNvSpPr txBox="1"/>
          <p:nvPr/>
        </p:nvSpPr>
        <p:spPr>
          <a:xfrm>
            <a:off x="500034" y="500042"/>
            <a:ext cx="2911374"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General information</a:t>
            </a:r>
            <a:endParaRPr lang="ru-RU" sz="2000" b="1" dirty="0">
              <a:solidFill>
                <a:schemeClr val="bg1"/>
              </a:solidFill>
            </a:endParaRPr>
          </a:p>
        </p:txBody>
      </p:sp>
      <p:sp>
        <p:nvSpPr>
          <p:cNvPr id="6" name="TextBox 5"/>
          <p:cNvSpPr txBox="1"/>
          <p:nvPr/>
        </p:nvSpPr>
        <p:spPr>
          <a:xfrm>
            <a:off x="5220073" y="500042"/>
            <a:ext cx="356677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«MAKHSUS ETQ</a:t>
            </a:r>
            <a:r>
              <a:rPr lang="ru-RU" sz="2000" b="1"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500042"/>
            <a:ext cx="2911374"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General information</a:t>
            </a:r>
            <a:endParaRPr lang="ru-RU" sz="2000" b="1" dirty="0">
              <a:solidFill>
                <a:schemeClr val="bg1"/>
              </a:solidFill>
            </a:endParaRPr>
          </a:p>
        </p:txBody>
      </p:sp>
      <p:sp>
        <p:nvSpPr>
          <p:cNvPr id="4" name="TextBox 3"/>
          <p:cNvSpPr txBox="1"/>
          <p:nvPr/>
        </p:nvSpPr>
        <p:spPr>
          <a:xfrm>
            <a:off x="5868144" y="527039"/>
            <a:ext cx="2918698"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b="1" dirty="0"/>
          </a:p>
        </p:txBody>
      </p:sp>
      <p:sp>
        <p:nvSpPr>
          <p:cNvPr id="5" name="TextBox 4"/>
          <p:cNvSpPr txBox="1"/>
          <p:nvPr/>
        </p:nvSpPr>
        <p:spPr>
          <a:xfrm>
            <a:off x="500035" y="1500174"/>
            <a:ext cx="8286807" cy="4770537"/>
          </a:xfrm>
          <a:prstGeom prst="rect">
            <a:avLst/>
          </a:prstGeom>
          <a:noFill/>
        </p:spPr>
        <p:txBody>
          <a:bodyPr wrap="square" rtlCol="0">
            <a:spAutoFit/>
          </a:bodyPr>
          <a:lstStyle/>
          <a:p>
            <a:pPr indent="457200" algn="just"/>
            <a:r>
              <a:rPr lang="en-US" sz="1600" dirty="0"/>
              <a:t>JSC «</a:t>
            </a:r>
            <a:r>
              <a:rPr lang="en-US" sz="1600" dirty="0" err="1"/>
              <a:t>Makhsus</a:t>
            </a:r>
            <a:r>
              <a:rPr lang="en-US" sz="1600" dirty="0"/>
              <a:t> ETQ» comprises of the Head Office, 4 production areas with no permanent location (Construction and Assembly Works to install Overhead Power Transmission Lines are performed at Area 1 and Area 2; Area 3 is the section of civil works at substations; Area 4 is the site for drilling and blasting operations).</a:t>
            </a:r>
          </a:p>
          <a:p>
            <a:pPr indent="457200" algn="just"/>
            <a:r>
              <a:rPr lang="en-US" sz="1600" dirty="0"/>
              <a:t>The Head office for </a:t>
            </a:r>
            <a:r>
              <a:rPr lang="en-US" sz="1600" dirty="0" err="1"/>
              <a:t>JSC</a:t>
            </a:r>
            <a:r>
              <a:rPr lang="en-US" sz="1600" dirty="0"/>
              <a:t> «</a:t>
            </a:r>
            <a:r>
              <a:rPr lang="en-US" sz="1600" dirty="0" err="1"/>
              <a:t>Maxsus</a:t>
            </a:r>
            <a:r>
              <a:rPr lang="en-US" sz="1600" dirty="0"/>
              <a:t> ETQ» is located at the address: Tashkent, </a:t>
            </a:r>
            <a:r>
              <a:rPr lang="en-US" sz="1600" dirty="0" err="1"/>
              <a:t>Tabassum</a:t>
            </a:r>
            <a:r>
              <a:rPr lang="en-US" sz="1600" dirty="0"/>
              <a:t> Street, 2a.</a:t>
            </a:r>
          </a:p>
          <a:p>
            <a:pPr indent="457200" algn="just"/>
            <a:endParaRPr lang="en-US" sz="1600" dirty="0"/>
          </a:p>
          <a:p>
            <a:pPr indent="457200" algn="just"/>
            <a:r>
              <a:rPr lang="en-US" sz="1600" b="1" dirty="0"/>
              <a:t>Construction</a:t>
            </a:r>
          </a:p>
          <a:p>
            <a:pPr indent="457200" algn="just"/>
            <a:endParaRPr lang="en-US" sz="1600" dirty="0"/>
          </a:p>
          <a:p>
            <a:pPr indent="457200" algn="just"/>
            <a:r>
              <a:rPr lang="en-US" sz="1600" dirty="0"/>
              <a:t>Electric power industry objects </a:t>
            </a:r>
          </a:p>
          <a:p>
            <a:pPr indent="457200" algn="just"/>
            <a:r>
              <a:rPr lang="en-US" sz="1600" dirty="0"/>
              <a:t>Transformer and other electrical substations, distribution stations</a:t>
            </a:r>
          </a:p>
          <a:p>
            <a:pPr indent="457200" algn="just"/>
            <a:r>
              <a:rPr lang="en-US" sz="1600" dirty="0"/>
              <a:t>Air and cable power lines</a:t>
            </a:r>
          </a:p>
          <a:p>
            <a:pPr indent="457200" algn="just"/>
            <a:r>
              <a:rPr lang="en-US" sz="1600" dirty="0"/>
              <a:t>Engineering networks and external utilities</a:t>
            </a:r>
          </a:p>
          <a:p>
            <a:pPr indent="457200" algn="just"/>
            <a:r>
              <a:rPr lang="en-US" sz="1600" dirty="0"/>
              <a:t>Gas engine power plants and diesel power stations (including heat recovery)</a:t>
            </a:r>
          </a:p>
          <a:p>
            <a:pPr indent="457200" algn="just"/>
            <a:r>
              <a:rPr lang="en-US" sz="1600" dirty="0"/>
              <a:t>Modular buildings and block-containers for the power supply network facilities</a:t>
            </a:r>
          </a:p>
          <a:p>
            <a:pPr indent="457200" algn="just"/>
            <a:r>
              <a:rPr lang="en-US" sz="1600" dirty="0"/>
              <a:t>Administrative and production buildings, warehouses and premises for process equipment</a:t>
            </a:r>
          </a:p>
          <a:p>
            <a:pPr indent="457200" algn="just"/>
            <a:r>
              <a:rPr lang="en-US" sz="1600" dirty="0"/>
              <a:t>Procurement of electrical equipment for utility companies</a:t>
            </a:r>
          </a:p>
          <a:p>
            <a:pPr indent="457200" algn="just"/>
            <a:r>
              <a:rPr lang="en-US" sz="1600" dirty="0"/>
              <a:t>Installation and commissioning works at power engineering facilities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071546"/>
            <a:ext cx="8429684" cy="646331"/>
          </a:xfrm>
          <a:prstGeom prst="rect">
            <a:avLst/>
          </a:prstGeom>
        </p:spPr>
        <p:txBody>
          <a:bodyPr wrap="square">
            <a:spAutoFit/>
          </a:bodyPr>
          <a:lstStyle/>
          <a:p>
            <a:endParaRPr lang="ru-RU" sz="1200" dirty="0"/>
          </a:p>
          <a:p>
            <a:r>
              <a:rPr lang="en-US" sz="1200" dirty="0"/>
              <a:t>Currently, the Joint-Stock Company possesses the following road construction machines and machinery totaling in 239 units:</a:t>
            </a:r>
            <a:endParaRPr lang="ru-RU" sz="1200" dirty="0"/>
          </a:p>
        </p:txBody>
      </p:sp>
      <p:sp>
        <p:nvSpPr>
          <p:cNvPr id="5" name="TextBox 4"/>
          <p:cNvSpPr txBox="1"/>
          <p:nvPr/>
        </p:nvSpPr>
        <p:spPr>
          <a:xfrm>
            <a:off x="500034" y="500042"/>
            <a:ext cx="2911374"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General information</a:t>
            </a:r>
            <a:endParaRPr lang="ru-RU" sz="2000" b="1" dirty="0">
              <a:solidFill>
                <a:schemeClr val="bg1"/>
              </a:solidFill>
            </a:endParaRPr>
          </a:p>
        </p:txBody>
      </p:sp>
      <p:sp>
        <p:nvSpPr>
          <p:cNvPr id="8" name="TextBox 7"/>
          <p:cNvSpPr txBox="1"/>
          <p:nvPr/>
        </p:nvSpPr>
        <p:spPr>
          <a:xfrm>
            <a:off x="5580113" y="500042"/>
            <a:ext cx="320673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b="1" dirty="0"/>
          </a:p>
        </p:txBody>
      </p:sp>
      <p:graphicFrame>
        <p:nvGraphicFramePr>
          <p:cNvPr id="12" name="Таблица 11"/>
          <p:cNvGraphicFramePr>
            <a:graphicFrameLocks noGrp="1"/>
          </p:cNvGraphicFramePr>
          <p:nvPr>
            <p:extLst>
              <p:ext uri="{D42A27DB-BD31-4B8C-83A1-F6EECF244321}">
                <p14:modId xmlns:p14="http://schemas.microsoft.com/office/powerpoint/2010/main" val="3769646272"/>
              </p:ext>
            </p:extLst>
          </p:nvPr>
        </p:nvGraphicFramePr>
        <p:xfrm>
          <a:off x="4786314" y="1785952"/>
          <a:ext cx="3987800" cy="4385792"/>
        </p:xfrm>
        <a:graphic>
          <a:graphicData uri="http://schemas.openxmlformats.org/drawingml/2006/table">
            <a:tbl>
              <a:tblPr>
                <a:tableStyleId>{284E427A-3D55-4303-BF80-6455036E1DE7}</a:tableStyleId>
              </a:tblPr>
              <a:tblGrid>
                <a:gridCol w="266488">
                  <a:extLst>
                    <a:ext uri="{9D8B030D-6E8A-4147-A177-3AD203B41FA5}">
                      <a16:colId xmlns:a16="http://schemas.microsoft.com/office/drawing/2014/main" val="20000"/>
                    </a:ext>
                  </a:extLst>
                </a:gridCol>
                <a:gridCol w="1399061">
                  <a:extLst>
                    <a:ext uri="{9D8B030D-6E8A-4147-A177-3AD203B41FA5}">
                      <a16:colId xmlns:a16="http://schemas.microsoft.com/office/drawing/2014/main" val="20001"/>
                    </a:ext>
                  </a:extLst>
                </a:gridCol>
                <a:gridCol w="609115">
                  <a:extLst>
                    <a:ext uri="{9D8B030D-6E8A-4147-A177-3AD203B41FA5}">
                      <a16:colId xmlns:a16="http://schemas.microsoft.com/office/drawing/2014/main" val="20002"/>
                    </a:ext>
                  </a:extLst>
                </a:gridCol>
                <a:gridCol w="710634">
                  <a:extLst>
                    <a:ext uri="{9D8B030D-6E8A-4147-A177-3AD203B41FA5}">
                      <a16:colId xmlns:a16="http://schemas.microsoft.com/office/drawing/2014/main" val="20003"/>
                    </a:ext>
                  </a:extLst>
                </a:gridCol>
                <a:gridCol w="1002502">
                  <a:extLst>
                    <a:ext uri="{9D8B030D-6E8A-4147-A177-3AD203B41FA5}">
                      <a16:colId xmlns:a16="http://schemas.microsoft.com/office/drawing/2014/main" val="20004"/>
                    </a:ext>
                  </a:extLst>
                </a:gridCol>
              </a:tblGrid>
              <a:tr h="161925">
                <a:tc>
                  <a:txBody>
                    <a:bodyPr/>
                    <a:lstStyle/>
                    <a:p>
                      <a:pPr algn="ctr" fontAlgn="b"/>
                      <a:endParaRPr lang="ru-RU" sz="1000" b="0" i="0" u="none" strike="noStrike" dirty="0">
                        <a:latin typeface="Arial Cyr"/>
                      </a:endParaRPr>
                    </a:p>
                  </a:txBody>
                  <a:tcPr marL="9525" marR="9525" marT="9525" marB="0" anchor="b"/>
                </a:tc>
                <a:tc gridSpan="3">
                  <a:txBody>
                    <a:bodyPr/>
                    <a:lstStyle/>
                    <a:p>
                      <a:pPr algn="l" fontAlgn="b"/>
                      <a:r>
                        <a:rPr lang="en-US" sz="1000" u="none" strike="noStrike" dirty="0"/>
                        <a:t>CONSTRUCTION MACHINERY</a:t>
                      </a:r>
                      <a:endParaRPr lang="ru-RU" sz="1000" b="1" i="1" u="none" strike="noStrike" dirty="0">
                        <a:latin typeface="Arial Cyr"/>
                      </a:endParaRPr>
                    </a:p>
                  </a:txBody>
                  <a:tcPr marL="9525" marR="9525" marT="9525" marB="0" anchor="b"/>
                </a:tc>
                <a:tc hMerge="1">
                  <a:txBody>
                    <a:bodyPr/>
                    <a:lstStyle/>
                    <a:p>
                      <a:endParaRPr lang="ru-RU"/>
                    </a:p>
                  </a:txBody>
                  <a:tcPr/>
                </a:tc>
                <a:tc hMerge="1">
                  <a:txBody>
                    <a:bodyPr/>
                    <a:lstStyle/>
                    <a:p>
                      <a:endParaRPr lang="ru-RU"/>
                    </a:p>
                  </a:txBody>
                  <a:tcPr/>
                </a:tc>
                <a:tc>
                  <a:txBody>
                    <a:bodyPr/>
                    <a:lstStyle/>
                    <a:p>
                      <a:pPr algn="l" fontAlgn="b"/>
                      <a:endParaRPr lang="ru-RU" sz="1000" b="0" i="0" u="none" strike="noStrike">
                        <a:latin typeface="Arial Cyr"/>
                      </a:endParaRPr>
                    </a:p>
                  </a:txBody>
                  <a:tcPr marL="9525" marR="9525" marT="9525" marB="0" anchor="b"/>
                </a:tc>
                <a:extLst>
                  <a:ext uri="{0D108BD9-81ED-4DB2-BD59-A6C34878D82A}">
                    <a16:rowId xmlns:a16="http://schemas.microsoft.com/office/drawing/2014/main" val="10000"/>
                  </a:ext>
                </a:extLst>
              </a:tr>
              <a:tr h="623867">
                <a:tc>
                  <a:txBody>
                    <a:bodyPr/>
                    <a:lstStyle/>
                    <a:p>
                      <a:pPr algn="ctr" fontAlgn="ctr"/>
                      <a:r>
                        <a:rPr lang="ru-RU" sz="1000" u="none" strike="noStrike"/>
                        <a:t>№</a:t>
                      </a:r>
                      <a:endParaRPr lang="ru-RU" sz="1000" b="0" i="0" u="none" strike="noStrike">
                        <a:latin typeface="Arial Cyr"/>
                      </a:endParaRPr>
                    </a:p>
                  </a:txBody>
                  <a:tcPr marL="9525" marR="9525" marT="9525" marB="0" anchor="ctr"/>
                </a:tc>
                <a:tc>
                  <a:txBody>
                    <a:bodyPr/>
                    <a:lstStyle/>
                    <a:p>
                      <a:pPr algn="ctr" fontAlgn="ctr"/>
                      <a:r>
                        <a:rPr lang="en-US" sz="1000" u="none" strike="noStrike" dirty="0" err="1"/>
                        <a:t>Makeof</a:t>
                      </a:r>
                      <a:r>
                        <a:rPr lang="en-US" sz="1000" u="none" strike="noStrike" baseline="0" dirty="0"/>
                        <a:t> vehicles</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Year of issue</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Type </a:t>
                      </a:r>
                    </a:p>
                    <a:p>
                      <a:pPr algn="ctr" fontAlgn="ctr"/>
                      <a:r>
                        <a:rPr lang="en-US" sz="1000" u="none" strike="noStrike" dirty="0"/>
                        <a:t>of fuel</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Fuel allowance per 1</a:t>
                      </a:r>
                      <a:r>
                        <a:rPr lang="en-US" sz="1000" u="none" strike="noStrike" baseline="0" dirty="0"/>
                        <a:t> engine </a:t>
                      </a:r>
                      <a:r>
                        <a:rPr lang="en-US" sz="1000" u="none" strike="noStrike" dirty="0"/>
                        <a:t>hour </a:t>
                      </a:r>
                      <a:endParaRPr lang="ru-RU" sz="1000" b="0" i="0" u="none" strike="noStrike" dirty="0">
                        <a:latin typeface="Arial Cyr"/>
                      </a:endParaRPr>
                    </a:p>
                  </a:txBody>
                  <a:tcPr marL="9525" marR="9525" marT="9525" marB="0" anchor="ctr"/>
                </a:tc>
                <a:extLst>
                  <a:ext uri="{0D108BD9-81ED-4DB2-BD59-A6C34878D82A}">
                    <a16:rowId xmlns:a16="http://schemas.microsoft.com/office/drawing/2014/main" val="10001"/>
                  </a:ext>
                </a:extLst>
              </a:tr>
              <a:tr h="180000">
                <a:tc>
                  <a:txBody>
                    <a:bodyPr/>
                    <a:lstStyle/>
                    <a:p>
                      <a:pPr algn="ctr" fontAlgn="b"/>
                      <a:r>
                        <a:rPr lang="ru-RU" sz="1000" u="none" strike="noStrike" dirty="0"/>
                        <a:t>1</a:t>
                      </a:r>
                      <a:endParaRPr lang="ru-RU" sz="1000" b="0" i="0" u="none" strike="noStrike" dirty="0">
                        <a:latin typeface="Arial Cyr"/>
                      </a:endParaRPr>
                    </a:p>
                  </a:txBody>
                  <a:tcPr marL="9525" marR="9525" marT="9525" marB="0" anchor="b"/>
                </a:tc>
                <a:tc>
                  <a:txBody>
                    <a:bodyPr/>
                    <a:lstStyle/>
                    <a:p>
                      <a:pPr algn="l" fontAlgn="b"/>
                      <a:r>
                        <a:rPr lang="en-US" sz="1000" u="none" strike="noStrike" dirty="0"/>
                        <a:t>KS</a:t>
                      </a:r>
                      <a:r>
                        <a:rPr lang="ru-RU" sz="1000" u="none" strike="noStrike" dirty="0"/>
                        <a:t> – 4361</a:t>
                      </a:r>
                      <a:endParaRPr lang="ru-RU" sz="1000" b="0" i="0" u="none" strike="noStrike" dirty="0">
                        <a:latin typeface="Arial Cyr"/>
                      </a:endParaRPr>
                    </a:p>
                  </a:txBody>
                  <a:tcPr marL="9525" marR="9525" marT="9525" marB="0" anchor="b"/>
                </a:tc>
                <a:tc>
                  <a:txBody>
                    <a:bodyPr/>
                    <a:lstStyle/>
                    <a:p>
                      <a:pPr algn="ctr" fontAlgn="b"/>
                      <a:r>
                        <a:rPr lang="ru-RU" sz="1000" u="none" strike="noStrike"/>
                        <a:t>1989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6,1</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02"/>
                  </a:ext>
                </a:extLst>
              </a:tr>
              <a:tr h="180000">
                <a:tc>
                  <a:txBody>
                    <a:bodyPr/>
                    <a:lstStyle/>
                    <a:p>
                      <a:pPr algn="ctr" fontAlgn="b"/>
                      <a:r>
                        <a:rPr lang="ru-RU" sz="1000" u="none" strike="noStrike"/>
                        <a:t>2</a:t>
                      </a:r>
                      <a:endParaRPr lang="ru-RU" sz="1000" b="0" i="0" u="none" strike="noStrike">
                        <a:latin typeface="Arial Cyr"/>
                      </a:endParaRPr>
                    </a:p>
                  </a:txBody>
                  <a:tcPr marL="9525" marR="9525" marT="9525" marB="0" anchor="b"/>
                </a:tc>
                <a:tc>
                  <a:txBody>
                    <a:bodyPr/>
                    <a:lstStyle/>
                    <a:p>
                      <a:pPr algn="l" fontAlgn="b"/>
                      <a:r>
                        <a:rPr lang="en-US" sz="1000" u="none" strike="noStrike" dirty="0"/>
                        <a:t>B</a:t>
                      </a:r>
                      <a:r>
                        <a:rPr lang="ru-RU" sz="1000" u="none" strike="noStrike" dirty="0"/>
                        <a:t>-10 </a:t>
                      </a:r>
                      <a:r>
                        <a:rPr lang="en-US" sz="1000" u="none" strike="noStrike" dirty="0"/>
                        <a:t>M</a:t>
                      </a:r>
                      <a:endParaRPr lang="ru-RU" sz="1000" b="0" i="0" u="none" strike="noStrike" dirty="0">
                        <a:latin typeface="Arial Cyr"/>
                      </a:endParaRPr>
                    </a:p>
                  </a:txBody>
                  <a:tcPr marL="9525" marR="9525" marT="9525" marB="0" anchor="b"/>
                </a:tc>
                <a:tc>
                  <a:txBody>
                    <a:bodyPr/>
                    <a:lstStyle/>
                    <a:p>
                      <a:pPr algn="ctr" fontAlgn="b"/>
                      <a:r>
                        <a:rPr lang="ru-RU" sz="1000" u="none" strike="noStrike"/>
                        <a:t>2006</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18,6</a:t>
                      </a:r>
                      <a:endParaRPr lang="ru-RU" sz="1000" b="0" i="0" u="none" strike="noStrike">
                        <a:latin typeface="Arial Cyr"/>
                      </a:endParaRPr>
                    </a:p>
                  </a:txBody>
                  <a:tcPr marL="9525" marR="9525" marT="9525" marB="0" anchor="b"/>
                </a:tc>
                <a:extLst>
                  <a:ext uri="{0D108BD9-81ED-4DB2-BD59-A6C34878D82A}">
                    <a16:rowId xmlns:a16="http://schemas.microsoft.com/office/drawing/2014/main" val="10003"/>
                  </a:ext>
                </a:extLst>
              </a:tr>
              <a:tr h="180000">
                <a:tc>
                  <a:txBody>
                    <a:bodyPr/>
                    <a:lstStyle/>
                    <a:p>
                      <a:pPr algn="ctr" fontAlgn="b"/>
                      <a:r>
                        <a:rPr lang="ru-RU" sz="1000" u="none" strike="noStrike"/>
                        <a:t>3</a:t>
                      </a:r>
                      <a:endParaRPr lang="ru-RU" sz="1000" b="0" i="0" u="none" strike="noStrike">
                        <a:latin typeface="Arial Cyr"/>
                      </a:endParaRPr>
                    </a:p>
                  </a:txBody>
                  <a:tcPr marL="9525" marR="9525" marT="9525" marB="0" anchor="b"/>
                </a:tc>
                <a:tc>
                  <a:txBody>
                    <a:bodyPr/>
                    <a:lstStyle/>
                    <a:p>
                      <a:pPr algn="l" fontAlgn="b"/>
                      <a:r>
                        <a:rPr lang="en-US" sz="1000" u="none" strike="noStrike" dirty="0" err="1"/>
                        <a:t>Chetra</a:t>
                      </a:r>
                      <a:r>
                        <a:rPr lang="en-US" sz="1000" u="none" strike="noStrike" dirty="0"/>
                        <a:t> T 20.01 YABR-1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35,2</a:t>
                      </a:r>
                      <a:endParaRPr lang="ru-RU" sz="1000" b="0" i="0" u="none" strike="noStrike">
                        <a:latin typeface="Arial Cyr"/>
                      </a:endParaRPr>
                    </a:p>
                  </a:txBody>
                  <a:tcPr marL="9525" marR="9525" marT="9525" marB="0" anchor="b"/>
                </a:tc>
                <a:extLst>
                  <a:ext uri="{0D108BD9-81ED-4DB2-BD59-A6C34878D82A}">
                    <a16:rowId xmlns:a16="http://schemas.microsoft.com/office/drawing/2014/main" val="10004"/>
                  </a:ext>
                </a:extLst>
              </a:tr>
              <a:tr h="180000">
                <a:tc>
                  <a:txBody>
                    <a:bodyPr/>
                    <a:lstStyle/>
                    <a:p>
                      <a:pPr algn="ctr" fontAlgn="b"/>
                      <a:r>
                        <a:rPr lang="ru-RU" sz="1000" u="none" strike="noStrike"/>
                        <a:t>4</a:t>
                      </a:r>
                      <a:endParaRPr lang="ru-RU" sz="1000" b="0" i="0" u="none" strike="noStrike">
                        <a:latin typeface="Arial Cyr"/>
                      </a:endParaRPr>
                    </a:p>
                  </a:txBody>
                  <a:tcPr marL="9525" marR="9525" marT="9525" marB="0" anchor="b"/>
                </a:tc>
                <a:tc>
                  <a:txBody>
                    <a:bodyPr/>
                    <a:lstStyle/>
                    <a:p>
                      <a:pPr algn="l" fontAlgn="b"/>
                      <a:r>
                        <a:rPr lang="en-US" sz="1000" u="none" strike="noStrike" dirty="0"/>
                        <a:t>DZ</a:t>
                      </a:r>
                      <a:r>
                        <a:rPr lang="ru-RU" sz="1000" u="none" strike="noStrike" dirty="0"/>
                        <a:t> – 110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1988</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13,3</a:t>
                      </a:r>
                      <a:endParaRPr lang="ru-RU" sz="1000" b="0" i="0" u="none" strike="noStrike">
                        <a:latin typeface="Arial Cyr"/>
                      </a:endParaRPr>
                    </a:p>
                  </a:txBody>
                  <a:tcPr marL="9525" marR="9525" marT="9525" marB="0" anchor="b"/>
                </a:tc>
                <a:extLst>
                  <a:ext uri="{0D108BD9-81ED-4DB2-BD59-A6C34878D82A}">
                    <a16:rowId xmlns:a16="http://schemas.microsoft.com/office/drawing/2014/main" val="10005"/>
                  </a:ext>
                </a:extLst>
              </a:tr>
              <a:tr h="180000">
                <a:tc>
                  <a:txBody>
                    <a:bodyPr/>
                    <a:lstStyle/>
                    <a:p>
                      <a:pPr algn="ctr" fontAlgn="b"/>
                      <a:r>
                        <a:rPr lang="ru-RU" sz="1000" u="none" strike="noStrike"/>
                        <a:t>5</a:t>
                      </a:r>
                      <a:endParaRPr lang="ru-RU" sz="1000" b="0" i="0" u="none" strike="noStrike">
                        <a:latin typeface="Arial Cyr"/>
                      </a:endParaRPr>
                    </a:p>
                  </a:txBody>
                  <a:tcPr marL="9525" marR="9525" marT="9525" marB="0" anchor="b"/>
                </a:tc>
                <a:tc>
                  <a:txBody>
                    <a:bodyPr/>
                    <a:lstStyle/>
                    <a:p>
                      <a:pPr algn="l" fontAlgn="b"/>
                      <a:r>
                        <a:rPr lang="en-US" sz="1000" u="none" strike="noStrike" dirty="0"/>
                        <a:t>DZ</a:t>
                      </a:r>
                      <a:r>
                        <a:rPr lang="ru-RU" sz="1000" u="none" strike="noStrike" dirty="0"/>
                        <a:t> – 110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1988</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13,3</a:t>
                      </a:r>
                      <a:endParaRPr lang="ru-RU" sz="1000" b="0" i="0" u="none" strike="noStrike">
                        <a:latin typeface="Arial Cyr"/>
                      </a:endParaRPr>
                    </a:p>
                  </a:txBody>
                  <a:tcPr marL="9525" marR="9525" marT="9525" marB="0" anchor="b"/>
                </a:tc>
                <a:extLst>
                  <a:ext uri="{0D108BD9-81ED-4DB2-BD59-A6C34878D82A}">
                    <a16:rowId xmlns:a16="http://schemas.microsoft.com/office/drawing/2014/main" val="10006"/>
                  </a:ext>
                </a:extLst>
              </a:tr>
              <a:tr h="180000">
                <a:tc>
                  <a:txBody>
                    <a:bodyPr/>
                    <a:lstStyle/>
                    <a:p>
                      <a:pPr algn="ctr" fontAlgn="b"/>
                      <a:r>
                        <a:rPr lang="ru-RU" sz="1000" u="none" strike="noStrike"/>
                        <a:t>6</a:t>
                      </a:r>
                      <a:endParaRPr lang="ru-RU" sz="1000" b="0" i="0" u="none" strike="noStrike">
                        <a:latin typeface="Arial Cyr"/>
                      </a:endParaRPr>
                    </a:p>
                  </a:txBody>
                  <a:tcPr marL="9525" marR="9525" marT="9525" marB="0" anchor="b"/>
                </a:tc>
                <a:tc>
                  <a:txBody>
                    <a:bodyPr/>
                    <a:lstStyle/>
                    <a:p>
                      <a:pPr algn="l" fontAlgn="b"/>
                      <a:r>
                        <a:rPr lang="en-US" sz="1000" u="none" strike="noStrike" dirty="0"/>
                        <a:t>DZ</a:t>
                      </a:r>
                      <a:r>
                        <a:rPr lang="ru-RU" sz="1000" u="none" strike="noStrike" dirty="0"/>
                        <a:t> – 110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1987</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13,3</a:t>
                      </a:r>
                      <a:endParaRPr lang="ru-RU" sz="1000" b="0" i="0" u="none" strike="noStrike">
                        <a:latin typeface="Arial Cyr"/>
                      </a:endParaRPr>
                    </a:p>
                  </a:txBody>
                  <a:tcPr marL="9525" marR="9525" marT="9525" marB="0" anchor="b"/>
                </a:tc>
                <a:extLst>
                  <a:ext uri="{0D108BD9-81ED-4DB2-BD59-A6C34878D82A}">
                    <a16:rowId xmlns:a16="http://schemas.microsoft.com/office/drawing/2014/main" val="10007"/>
                  </a:ext>
                </a:extLst>
              </a:tr>
              <a:tr h="180000">
                <a:tc>
                  <a:txBody>
                    <a:bodyPr/>
                    <a:lstStyle/>
                    <a:p>
                      <a:pPr algn="ctr" fontAlgn="b"/>
                      <a:r>
                        <a:rPr lang="ru-RU" sz="1000" u="none" strike="noStrike"/>
                        <a:t>8</a:t>
                      </a:r>
                      <a:endParaRPr lang="ru-RU" sz="1000" b="0" i="0" u="none" strike="noStrike">
                        <a:latin typeface="Arial Cyr"/>
                      </a:endParaRPr>
                    </a:p>
                  </a:txBody>
                  <a:tcPr marL="9525" marR="9525" marT="9525" marB="0" anchor="b"/>
                </a:tc>
                <a:tc>
                  <a:txBody>
                    <a:bodyPr/>
                    <a:lstStyle/>
                    <a:p>
                      <a:pPr algn="l" fontAlgn="b"/>
                      <a:r>
                        <a:rPr lang="en-US" sz="1000" u="none" strike="noStrike" dirty="0"/>
                        <a:t>Komatsu</a:t>
                      </a:r>
                      <a:endParaRPr lang="ru-RU" sz="1000" b="0" i="0" u="none" strike="noStrike" dirty="0">
                        <a:latin typeface="Arial Cyr"/>
                      </a:endParaRPr>
                    </a:p>
                  </a:txBody>
                  <a:tcPr marL="9525" marR="9525" marT="9525" marB="0" anchor="b"/>
                </a:tc>
                <a:tc>
                  <a:txBody>
                    <a:bodyPr/>
                    <a:lstStyle/>
                    <a:p>
                      <a:pPr algn="ctr" fontAlgn="b"/>
                      <a:r>
                        <a:rPr lang="ru-RU" sz="1000" u="none" strike="noStrike"/>
                        <a:t>1989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32,7</a:t>
                      </a:r>
                      <a:endParaRPr lang="ru-RU" sz="1000" b="0" i="0" u="none" strike="noStrike">
                        <a:latin typeface="Arial Cyr"/>
                      </a:endParaRPr>
                    </a:p>
                  </a:txBody>
                  <a:tcPr marL="9525" marR="9525" marT="9525" marB="0" anchor="b"/>
                </a:tc>
                <a:extLst>
                  <a:ext uri="{0D108BD9-81ED-4DB2-BD59-A6C34878D82A}">
                    <a16:rowId xmlns:a16="http://schemas.microsoft.com/office/drawing/2014/main" val="10008"/>
                  </a:ext>
                </a:extLst>
              </a:tr>
              <a:tr h="180000">
                <a:tc>
                  <a:txBody>
                    <a:bodyPr/>
                    <a:lstStyle/>
                    <a:p>
                      <a:pPr algn="ctr" fontAlgn="b"/>
                      <a:r>
                        <a:rPr lang="ru-RU" sz="1000" u="none" strike="noStrike"/>
                        <a:t>9</a:t>
                      </a:r>
                      <a:endParaRPr lang="ru-RU" sz="1000" b="0" i="0" u="none" strike="noStrike">
                        <a:latin typeface="Arial Cyr"/>
                      </a:endParaRPr>
                    </a:p>
                  </a:txBody>
                  <a:tcPr marL="9525" marR="9525" marT="9525" marB="0" anchor="b"/>
                </a:tc>
                <a:tc>
                  <a:txBody>
                    <a:bodyPr/>
                    <a:lstStyle/>
                    <a:p>
                      <a:pPr algn="l" fontAlgn="b"/>
                      <a:r>
                        <a:rPr lang="en-US" sz="1000" u="none" strike="noStrike"/>
                        <a:t>Hyundai Robex200W7</a:t>
                      </a:r>
                      <a:endParaRPr lang="en-US" sz="1000" b="0" i="0" u="none" strike="noStrike">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21,2</a:t>
                      </a:r>
                      <a:endParaRPr lang="ru-RU" sz="1000" b="0" i="0" u="none" strike="noStrike">
                        <a:latin typeface="Arial Cyr"/>
                      </a:endParaRPr>
                    </a:p>
                  </a:txBody>
                  <a:tcPr marL="9525" marR="9525" marT="9525" marB="0" anchor="b"/>
                </a:tc>
                <a:extLst>
                  <a:ext uri="{0D108BD9-81ED-4DB2-BD59-A6C34878D82A}">
                    <a16:rowId xmlns:a16="http://schemas.microsoft.com/office/drawing/2014/main" val="10009"/>
                  </a:ext>
                </a:extLst>
              </a:tr>
              <a:tr h="180000">
                <a:tc>
                  <a:txBody>
                    <a:bodyPr/>
                    <a:lstStyle/>
                    <a:p>
                      <a:pPr algn="ctr" fontAlgn="b"/>
                      <a:r>
                        <a:rPr lang="ru-RU" sz="1000" u="none" strike="noStrike"/>
                        <a:t>10</a:t>
                      </a:r>
                      <a:endParaRPr lang="ru-RU" sz="1000" b="0" i="0" u="none" strike="noStrike">
                        <a:latin typeface="Arial Cyr"/>
                      </a:endParaRPr>
                    </a:p>
                  </a:txBody>
                  <a:tcPr marL="9525" marR="9525" marT="9525" marB="0" anchor="b"/>
                </a:tc>
                <a:tc>
                  <a:txBody>
                    <a:bodyPr/>
                    <a:lstStyle/>
                    <a:p>
                      <a:pPr algn="l" fontAlgn="b"/>
                      <a:r>
                        <a:rPr lang="en-US" sz="1000" u="none" strike="noStrike"/>
                        <a:t>Hyundai Robex250LC7</a:t>
                      </a:r>
                      <a:endParaRPr lang="en-US" sz="1000" b="0" i="0" u="none" strike="noStrike">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20,2</a:t>
                      </a:r>
                      <a:endParaRPr lang="ru-RU" sz="1000" b="0" i="0" u="none" strike="noStrike">
                        <a:latin typeface="Arial Cyr"/>
                      </a:endParaRPr>
                    </a:p>
                  </a:txBody>
                  <a:tcPr marL="9525" marR="9525" marT="9525" marB="0" anchor="b"/>
                </a:tc>
                <a:extLst>
                  <a:ext uri="{0D108BD9-81ED-4DB2-BD59-A6C34878D82A}">
                    <a16:rowId xmlns:a16="http://schemas.microsoft.com/office/drawing/2014/main" val="10010"/>
                  </a:ext>
                </a:extLst>
              </a:tr>
              <a:tr h="180000">
                <a:tc>
                  <a:txBody>
                    <a:bodyPr/>
                    <a:lstStyle/>
                    <a:p>
                      <a:pPr algn="ctr" fontAlgn="b"/>
                      <a:r>
                        <a:rPr lang="ru-RU" sz="1000" u="none" strike="noStrike"/>
                        <a:t>11</a:t>
                      </a:r>
                      <a:endParaRPr lang="ru-RU" sz="1000" b="0" i="0" u="none" strike="noStrike">
                        <a:latin typeface="Arial Cyr"/>
                      </a:endParaRPr>
                    </a:p>
                  </a:txBody>
                  <a:tcPr marL="9525" marR="9525" marT="9525" marB="0" anchor="b"/>
                </a:tc>
                <a:tc>
                  <a:txBody>
                    <a:bodyPr/>
                    <a:lstStyle/>
                    <a:p>
                      <a:pPr algn="l" fontAlgn="b"/>
                      <a:r>
                        <a:rPr lang="en-US" sz="1000" u="none" strike="noStrike" dirty="0"/>
                        <a:t>Furukawa HCR1200-BD</a:t>
                      </a:r>
                      <a:endParaRPr lang="en-US"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19,1</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1"/>
                  </a:ext>
                </a:extLst>
              </a:tr>
              <a:tr h="180000">
                <a:tc>
                  <a:txBody>
                    <a:bodyPr/>
                    <a:lstStyle/>
                    <a:p>
                      <a:pPr algn="ctr" fontAlgn="b"/>
                      <a:r>
                        <a:rPr lang="ru-RU" sz="1000" u="none" strike="noStrike"/>
                        <a:t>12</a:t>
                      </a:r>
                      <a:endParaRPr lang="ru-RU" sz="1000" b="0" i="0" u="none" strike="noStrike">
                        <a:latin typeface="Arial Cyr"/>
                      </a:endParaRPr>
                    </a:p>
                  </a:txBody>
                  <a:tcPr marL="9525" marR="9525" marT="9525" marB="0" anchor="b"/>
                </a:tc>
                <a:tc>
                  <a:txBody>
                    <a:bodyPr/>
                    <a:lstStyle/>
                    <a:p>
                      <a:pPr algn="l" fontAlgn="b"/>
                      <a:r>
                        <a:rPr lang="en-US" sz="1000" u="none" strike="noStrike" dirty="0"/>
                        <a:t>Furukawa HCR1200-BD</a:t>
                      </a:r>
                      <a:endParaRPr lang="en-US"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a:latin typeface="Arial Cyr"/>
                      </a:endParaRPr>
                    </a:p>
                  </a:txBody>
                  <a:tcPr marL="9525" marR="9525" marT="9525" marB="0" anchor="b"/>
                </a:tc>
                <a:tc>
                  <a:txBody>
                    <a:bodyPr/>
                    <a:lstStyle/>
                    <a:p>
                      <a:pPr algn="ctr" fontAlgn="b"/>
                      <a:r>
                        <a:rPr lang="ru-RU" sz="1000" u="none" strike="noStrike" dirty="0"/>
                        <a:t>19,1</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2"/>
                  </a:ext>
                </a:extLst>
              </a:tr>
              <a:tr h="180000">
                <a:tc>
                  <a:txBody>
                    <a:bodyPr/>
                    <a:lstStyle/>
                    <a:p>
                      <a:pPr algn="ctr" fontAlgn="b"/>
                      <a:r>
                        <a:rPr lang="ru-RU" sz="1000" u="none" strike="noStrike"/>
                        <a:t>13</a:t>
                      </a:r>
                      <a:endParaRPr lang="ru-RU" sz="1000" b="0" i="0" u="none" strike="noStrike">
                        <a:latin typeface="Arial Cyr"/>
                      </a:endParaRPr>
                    </a:p>
                  </a:txBody>
                  <a:tcPr marL="9525" marR="9525" marT="9525" marB="0" anchor="b"/>
                </a:tc>
                <a:tc>
                  <a:txBody>
                    <a:bodyPr/>
                    <a:lstStyle/>
                    <a:p>
                      <a:pPr algn="l" fontAlgn="b"/>
                      <a:r>
                        <a:rPr lang="en-US" sz="1000" u="none" strike="noStrike" dirty="0"/>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3"/>
                  </a:ext>
                </a:extLst>
              </a:tr>
              <a:tr h="180000">
                <a:tc>
                  <a:txBody>
                    <a:bodyPr/>
                    <a:lstStyle/>
                    <a:p>
                      <a:pPr algn="ctr" fontAlgn="b"/>
                      <a:r>
                        <a:rPr lang="ru-RU" sz="1000" u="none" strike="noStrike"/>
                        <a:t>14</a:t>
                      </a:r>
                      <a:endParaRPr lang="ru-RU" sz="1000" b="0" i="0" u="none" strike="noStrike">
                        <a:latin typeface="Arial Cyr"/>
                      </a:endParaRPr>
                    </a:p>
                  </a:txBody>
                  <a:tcPr marL="9525" marR="9525" marT="9525" marB="0" anchor="b"/>
                </a:tc>
                <a:tc>
                  <a:txBody>
                    <a:bodyPr/>
                    <a:lstStyle/>
                    <a:p>
                      <a:pPr algn="l" fontAlgn="b"/>
                      <a:r>
                        <a:rPr lang="en-US" sz="1000" u="none" strike="noStrike" dirty="0"/>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4"/>
                  </a:ext>
                </a:extLst>
              </a:tr>
              <a:tr h="180000">
                <a:tc>
                  <a:txBody>
                    <a:bodyPr/>
                    <a:lstStyle/>
                    <a:p>
                      <a:pPr algn="ctr" fontAlgn="b"/>
                      <a:r>
                        <a:rPr lang="ru-RU" sz="1000" u="none" strike="noStrike"/>
                        <a:t>15</a:t>
                      </a:r>
                      <a:endParaRPr lang="ru-RU" sz="1000" b="0" i="0" u="none" strike="noStrike">
                        <a:latin typeface="Arial Cyr"/>
                      </a:endParaRPr>
                    </a:p>
                  </a:txBody>
                  <a:tcPr marL="9525" marR="9525" marT="9525" marB="0" anchor="b"/>
                </a:tc>
                <a:tc>
                  <a:txBody>
                    <a:bodyPr/>
                    <a:lstStyle/>
                    <a:p>
                      <a:pPr algn="l" fontAlgn="b"/>
                      <a:r>
                        <a:rPr lang="en-US" sz="1000" u="none" strike="noStrike"/>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5"/>
                  </a:ext>
                </a:extLst>
              </a:tr>
              <a:tr h="180000">
                <a:tc>
                  <a:txBody>
                    <a:bodyPr/>
                    <a:lstStyle/>
                    <a:p>
                      <a:pPr algn="ctr" fontAlgn="b"/>
                      <a:r>
                        <a:rPr lang="ru-RU" sz="1000" u="none" strike="noStrike"/>
                        <a:t>16</a:t>
                      </a:r>
                      <a:endParaRPr lang="ru-RU" sz="1000" b="0" i="0" u="none" strike="noStrike">
                        <a:latin typeface="Arial Cyr"/>
                      </a:endParaRPr>
                    </a:p>
                  </a:txBody>
                  <a:tcPr marL="9525" marR="9525" marT="9525" marB="0" anchor="b"/>
                </a:tc>
                <a:tc>
                  <a:txBody>
                    <a:bodyPr/>
                    <a:lstStyle/>
                    <a:p>
                      <a:pPr algn="l" fontAlgn="b"/>
                      <a:r>
                        <a:rPr lang="en-US" sz="1000" u="none" strike="noStrike"/>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6"/>
                  </a:ext>
                </a:extLst>
              </a:tr>
              <a:tr h="180000">
                <a:tc>
                  <a:txBody>
                    <a:bodyPr/>
                    <a:lstStyle/>
                    <a:p>
                      <a:pPr algn="ctr" fontAlgn="b"/>
                      <a:r>
                        <a:rPr lang="ru-RU" sz="1000" u="none" strike="noStrike"/>
                        <a:t>17</a:t>
                      </a:r>
                      <a:endParaRPr lang="ru-RU" sz="1000" b="0" i="0" u="none" strike="noStrike">
                        <a:latin typeface="Arial Cyr"/>
                      </a:endParaRPr>
                    </a:p>
                  </a:txBody>
                  <a:tcPr marL="9525" marR="9525" marT="9525" marB="0" anchor="b"/>
                </a:tc>
                <a:tc>
                  <a:txBody>
                    <a:bodyPr/>
                    <a:lstStyle/>
                    <a:p>
                      <a:pPr algn="l" fontAlgn="b"/>
                      <a:r>
                        <a:rPr lang="en-US" sz="1000" u="none" strike="noStrike"/>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7"/>
                  </a:ext>
                </a:extLst>
              </a:tr>
              <a:tr h="180000">
                <a:tc>
                  <a:txBody>
                    <a:bodyPr/>
                    <a:lstStyle/>
                    <a:p>
                      <a:pPr algn="ctr" fontAlgn="b"/>
                      <a:r>
                        <a:rPr lang="ru-RU" sz="1000" u="none" strike="noStrike"/>
                        <a:t>18</a:t>
                      </a:r>
                      <a:endParaRPr lang="ru-RU" sz="1000" b="0" i="0" u="none" strike="noStrike">
                        <a:latin typeface="Arial Cyr"/>
                      </a:endParaRPr>
                    </a:p>
                  </a:txBody>
                  <a:tcPr marL="9525" marR="9525" marT="9525" marB="0" anchor="b"/>
                </a:tc>
                <a:tc>
                  <a:txBody>
                    <a:bodyPr/>
                    <a:lstStyle/>
                    <a:p>
                      <a:pPr algn="l" fontAlgn="b"/>
                      <a:r>
                        <a:rPr lang="en-US" sz="1000" u="none" strike="noStrike" dirty="0"/>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8"/>
                  </a:ext>
                </a:extLst>
              </a:tr>
              <a:tr h="180000">
                <a:tc>
                  <a:txBody>
                    <a:bodyPr/>
                    <a:lstStyle/>
                    <a:p>
                      <a:pPr algn="ctr" fontAlgn="b"/>
                      <a:r>
                        <a:rPr lang="ru-RU" sz="1000" u="none" strike="noStrike"/>
                        <a:t>19</a:t>
                      </a:r>
                      <a:endParaRPr lang="ru-RU" sz="1000" b="0" i="0" u="none" strike="noStrike">
                        <a:latin typeface="Arial Cyr"/>
                      </a:endParaRPr>
                    </a:p>
                  </a:txBody>
                  <a:tcPr marL="9525" marR="9525" marT="9525" marB="0" anchor="b"/>
                </a:tc>
                <a:tc>
                  <a:txBody>
                    <a:bodyPr/>
                    <a:lstStyle/>
                    <a:p>
                      <a:pPr algn="l" fontAlgn="b"/>
                      <a:r>
                        <a:rPr lang="en-US" sz="1000" u="none" strike="noStrike" dirty="0"/>
                        <a:t>ADD-4004MU1</a:t>
                      </a:r>
                      <a:endParaRPr lang="ru-RU" sz="1000" b="0" i="0" u="none" strike="noStrike" dirty="0">
                        <a:latin typeface="Arial Cyr"/>
                      </a:endParaRPr>
                    </a:p>
                  </a:txBody>
                  <a:tcPr marL="9525" marR="9525" marT="9525" marB="0" anchor="b"/>
                </a:tc>
                <a:tc>
                  <a:txBody>
                    <a:bodyPr/>
                    <a:lstStyle/>
                    <a:p>
                      <a:pPr algn="ctr" fontAlgn="b"/>
                      <a:r>
                        <a:rPr lang="ru-RU" sz="1000" u="none" strike="noStrike"/>
                        <a:t>2007</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5,9</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9"/>
                  </a:ext>
                </a:extLst>
              </a:tr>
              <a:tr h="180000">
                <a:tc>
                  <a:txBody>
                    <a:bodyPr/>
                    <a:lstStyle/>
                    <a:p>
                      <a:pPr algn="ctr" fontAlgn="b"/>
                      <a:r>
                        <a:rPr lang="ru-RU" sz="1000" u="none" strike="noStrike"/>
                        <a:t>20</a:t>
                      </a:r>
                      <a:endParaRPr lang="ru-RU" sz="1000" b="0" i="0" u="none" strike="noStrike">
                        <a:latin typeface="Arial Cyr"/>
                      </a:endParaRPr>
                    </a:p>
                  </a:txBody>
                  <a:tcPr marL="9525" marR="9525" marT="9525" marB="0" anchor="b"/>
                </a:tc>
                <a:tc>
                  <a:txBody>
                    <a:bodyPr/>
                    <a:lstStyle/>
                    <a:p>
                      <a:pPr algn="l" fontAlgn="b"/>
                      <a:r>
                        <a:rPr lang="en-US" sz="1000" u="none" strike="noStrike" dirty="0"/>
                        <a:t>UP </a:t>
                      </a:r>
                      <a:r>
                        <a:rPr lang="ru-RU" sz="1000" u="none" strike="noStrike" dirty="0"/>
                        <a:t>– 320</a:t>
                      </a:r>
                      <a:endParaRPr lang="ru-RU" sz="1000" b="0" i="0" u="none" strike="noStrike" dirty="0">
                        <a:latin typeface="Arial Cyr"/>
                      </a:endParaRPr>
                    </a:p>
                  </a:txBody>
                  <a:tcPr marL="9525" marR="9525" marT="9525" marB="0" anchor="b"/>
                </a:tc>
                <a:tc>
                  <a:txBody>
                    <a:bodyPr/>
                    <a:lstStyle/>
                    <a:p>
                      <a:pPr algn="ctr" fontAlgn="b"/>
                      <a:r>
                        <a:rPr lang="ru-RU" sz="1000" u="none" strike="noStrike"/>
                        <a:t>1987</a:t>
                      </a:r>
                      <a:endParaRPr lang="ru-RU" sz="1000" b="0" i="0" u="none" strike="noStrike">
                        <a:latin typeface="Arial Cyr"/>
                      </a:endParaRPr>
                    </a:p>
                  </a:txBody>
                  <a:tcPr marL="9525" marR="9525" marT="9525" marB="0" anchor="b"/>
                </a:tc>
                <a:tc>
                  <a:txBody>
                    <a:bodyPr/>
                    <a:lstStyle/>
                    <a:p>
                      <a:pPr algn="ctr" fontAlgn="b"/>
                      <a:r>
                        <a:rPr lang="en-US" sz="1000" u="none" strike="noStrike" dirty="0"/>
                        <a:t>petrol</a:t>
                      </a:r>
                      <a:endParaRPr lang="ru-RU" sz="1000" b="0" i="0" u="none" strike="noStrike" dirty="0">
                        <a:latin typeface="Arial Cyr"/>
                      </a:endParaRPr>
                    </a:p>
                  </a:txBody>
                  <a:tcPr marL="9525" marR="9525" marT="9525" marB="0" anchor="b"/>
                </a:tc>
                <a:tc>
                  <a:txBody>
                    <a:bodyPr/>
                    <a:lstStyle/>
                    <a:p>
                      <a:pPr algn="ctr" fontAlgn="b"/>
                      <a:r>
                        <a:rPr lang="ru-RU" sz="1000" u="none" strike="noStrike" dirty="0"/>
                        <a:t>4,0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20"/>
                  </a:ext>
                </a:extLst>
              </a:tr>
              <a:tr h="180000">
                <a:tc>
                  <a:txBody>
                    <a:bodyPr/>
                    <a:lstStyle/>
                    <a:p>
                      <a:pPr algn="ctr" fontAlgn="b"/>
                      <a:r>
                        <a:rPr lang="ru-RU" sz="1000" u="none" strike="noStrike"/>
                        <a:t>21</a:t>
                      </a:r>
                      <a:endParaRPr lang="ru-RU" sz="1000" b="0" i="0" u="none" strike="noStrike">
                        <a:latin typeface="Arial Cyr"/>
                      </a:endParaRPr>
                    </a:p>
                  </a:txBody>
                  <a:tcPr marL="9525" marR="9525" marT="9525" marB="0" anchor="b"/>
                </a:tc>
                <a:tc>
                  <a:txBody>
                    <a:bodyPr/>
                    <a:lstStyle/>
                    <a:p>
                      <a:pPr algn="l" fontAlgn="b"/>
                      <a:r>
                        <a:rPr lang="en-US" sz="1000" u="none" strike="noStrike" dirty="0"/>
                        <a:t>JYL-210 E</a:t>
                      </a:r>
                      <a:endParaRPr lang="en-US" sz="1000" b="0" i="0" u="none" strike="noStrike" dirty="0">
                        <a:latin typeface="Arial Cyr"/>
                      </a:endParaRPr>
                    </a:p>
                  </a:txBody>
                  <a:tcPr marL="9525" marR="9525" marT="9525" marB="0" anchor="b"/>
                </a:tc>
                <a:tc>
                  <a:txBody>
                    <a:bodyPr/>
                    <a:lstStyle/>
                    <a:p>
                      <a:pPr algn="ctr" fontAlgn="b"/>
                      <a:r>
                        <a:rPr lang="ru-RU" sz="1000" u="none" strike="noStrike"/>
                        <a:t>2010</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19,4</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21"/>
                  </a:ext>
                </a:extLst>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1919521580"/>
              </p:ext>
            </p:extLst>
          </p:nvPr>
        </p:nvGraphicFramePr>
        <p:xfrm>
          <a:off x="500034" y="1785926"/>
          <a:ext cx="3987800" cy="3823950"/>
        </p:xfrm>
        <a:graphic>
          <a:graphicData uri="http://schemas.openxmlformats.org/drawingml/2006/table">
            <a:tbl>
              <a:tblPr>
                <a:tableStyleId>{284E427A-3D55-4303-BF80-6455036E1DE7}</a:tableStyleId>
              </a:tblPr>
              <a:tblGrid>
                <a:gridCol w="285752">
                  <a:extLst>
                    <a:ext uri="{9D8B030D-6E8A-4147-A177-3AD203B41FA5}">
                      <a16:colId xmlns:a16="http://schemas.microsoft.com/office/drawing/2014/main" val="20000"/>
                    </a:ext>
                  </a:extLst>
                </a:gridCol>
                <a:gridCol w="1379797">
                  <a:extLst>
                    <a:ext uri="{9D8B030D-6E8A-4147-A177-3AD203B41FA5}">
                      <a16:colId xmlns:a16="http://schemas.microsoft.com/office/drawing/2014/main" val="20001"/>
                    </a:ext>
                  </a:extLst>
                </a:gridCol>
                <a:gridCol w="609115">
                  <a:extLst>
                    <a:ext uri="{9D8B030D-6E8A-4147-A177-3AD203B41FA5}">
                      <a16:colId xmlns:a16="http://schemas.microsoft.com/office/drawing/2014/main" val="20002"/>
                    </a:ext>
                  </a:extLst>
                </a:gridCol>
                <a:gridCol w="710634">
                  <a:extLst>
                    <a:ext uri="{9D8B030D-6E8A-4147-A177-3AD203B41FA5}">
                      <a16:colId xmlns:a16="http://schemas.microsoft.com/office/drawing/2014/main" val="20003"/>
                    </a:ext>
                  </a:extLst>
                </a:gridCol>
                <a:gridCol w="1002502">
                  <a:extLst>
                    <a:ext uri="{9D8B030D-6E8A-4147-A177-3AD203B41FA5}">
                      <a16:colId xmlns:a16="http://schemas.microsoft.com/office/drawing/2014/main" val="20004"/>
                    </a:ext>
                  </a:extLst>
                </a:gridCol>
              </a:tblGrid>
              <a:tr h="161925">
                <a:tc>
                  <a:txBody>
                    <a:bodyPr/>
                    <a:lstStyle/>
                    <a:p>
                      <a:pPr algn="ctr" fontAlgn="b"/>
                      <a:endParaRPr lang="ru-RU" sz="1000" b="0" i="0" u="none" strike="noStrike" dirty="0">
                        <a:latin typeface="Arial Cyr"/>
                      </a:endParaRPr>
                    </a:p>
                  </a:txBody>
                  <a:tcPr marL="9525" marR="9525" marT="9525" marB="0" anchor="b"/>
                </a:tc>
                <a:tc>
                  <a:txBody>
                    <a:bodyPr/>
                    <a:lstStyle/>
                    <a:p>
                      <a:pPr algn="l" fontAlgn="b"/>
                      <a:r>
                        <a:rPr lang="en-US" sz="1000" u="none" strike="noStrike" dirty="0"/>
                        <a:t>TRUCKS</a:t>
                      </a:r>
                      <a:endParaRPr lang="ru-RU" sz="1000" b="1" i="1" u="none" strike="noStrike" dirty="0">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l" fontAlgn="b"/>
                      <a:endParaRPr lang="ru-RU" sz="1000" b="0" i="0" u="none" strike="noStrike" dirty="0">
                        <a:latin typeface="Arial Cyr"/>
                      </a:endParaRPr>
                    </a:p>
                  </a:txBody>
                  <a:tcPr marL="9525" marR="9525" marT="9525" marB="0" anchor="b"/>
                </a:tc>
                <a:tc>
                  <a:txBody>
                    <a:bodyPr/>
                    <a:lstStyle/>
                    <a:p>
                      <a:pPr algn="l" fontAlgn="b"/>
                      <a:endParaRPr lang="ru-RU" sz="1000" b="0" i="0" u="none" strike="noStrike">
                        <a:latin typeface="Arial Cyr"/>
                      </a:endParaRPr>
                    </a:p>
                  </a:txBody>
                  <a:tcPr marL="9525" marR="9525" marT="9525" marB="0" anchor="b"/>
                </a:tc>
                <a:extLst>
                  <a:ext uri="{0D108BD9-81ED-4DB2-BD59-A6C34878D82A}">
                    <a16:rowId xmlns:a16="http://schemas.microsoft.com/office/drawing/2014/main" val="10000"/>
                  </a:ext>
                </a:extLst>
              </a:tr>
              <a:tr h="647700">
                <a:tc>
                  <a:txBody>
                    <a:bodyPr/>
                    <a:lstStyle/>
                    <a:p>
                      <a:pPr algn="ctr" fontAlgn="ctr"/>
                      <a:r>
                        <a:rPr lang="ru-RU" sz="1000" u="none" strike="noStrike"/>
                        <a:t>№</a:t>
                      </a:r>
                      <a:endParaRPr lang="ru-RU" sz="1000" b="0" i="0" u="none" strike="noStrike">
                        <a:latin typeface="Arial Cyr"/>
                      </a:endParaRPr>
                    </a:p>
                  </a:txBody>
                  <a:tcPr marL="9525" marR="9525" marT="9525" marB="0" anchor="ctr"/>
                </a:tc>
                <a:tc>
                  <a:txBody>
                    <a:bodyPr/>
                    <a:lstStyle/>
                    <a:p>
                      <a:pPr algn="ctr" fontAlgn="ctr"/>
                      <a:r>
                        <a:rPr lang="en-US" sz="1000" u="none" strike="noStrike" dirty="0"/>
                        <a:t>Make of</a:t>
                      </a:r>
                      <a:r>
                        <a:rPr lang="en-US" sz="1000" u="none" strike="noStrike" baseline="0" dirty="0"/>
                        <a:t> vehicles</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Year of issue</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Type </a:t>
                      </a:r>
                    </a:p>
                    <a:p>
                      <a:pPr algn="ctr" fontAlgn="ctr"/>
                      <a:r>
                        <a:rPr lang="en-US" sz="1000" u="none" strike="noStrike" dirty="0"/>
                        <a:t>of fuel</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Fuel allowance per 100 km and per 1 engine hour</a:t>
                      </a:r>
                      <a:endParaRPr lang="ru-RU" sz="1000" b="0" i="0" u="none" strike="noStrike" dirty="0">
                        <a:latin typeface="Arial Cyr"/>
                      </a:endParaRPr>
                    </a:p>
                  </a:txBody>
                  <a:tcPr marL="9525" marR="9525" marT="9525" marB="0" anchor="ctr"/>
                </a:tc>
                <a:extLst>
                  <a:ext uri="{0D108BD9-81ED-4DB2-BD59-A6C34878D82A}">
                    <a16:rowId xmlns:a16="http://schemas.microsoft.com/office/drawing/2014/main" val="10001"/>
                  </a:ext>
                </a:extLst>
              </a:tr>
              <a:tr h="180000">
                <a:tc>
                  <a:txBody>
                    <a:bodyPr/>
                    <a:lstStyle/>
                    <a:p>
                      <a:pPr algn="ctr" fontAlgn="b"/>
                      <a:r>
                        <a:rPr lang="ru-RU" sz="1000" u="none" strike="noStrike" dirty="0"/>
                        <a:t>1</a:t>
                      </a:r>
                      <a:endParaRPr lang="ru-RU" sz="1000" b="0" i="0" u="none" strike="noStrike" dirty="0">
                        <a:latin typeface="Arial Cyr"/>
                      </a:endParaRPr>
                    </a:p>
                  </a:txBody>
                  <a:tcPr marL="9525" marR="9525" marT="9525" marB="0" anchor="b"/>
                </a:tc>
                <a:tc>
                  <a:txBody>
                    <a:bodyPr/>
                    <a:lstStyle/>
                    <a:p>
                      <a:pPr algn="l" fontAlgn="b"/>
                      <a:r>
                        <a:rPr lang="en-US" sz="1000" u="none" strike="noStrike" dirty="0"/>
                        <a:t>LABO</a:t>
                      </a:r>
                      <a:endParaRPr lang="ru-RU" sz="1000" b="0" i="0" u="none" strike="noStrike" dirty="0">
                        <a:latin typeface="Arial Cyr"/>
                      </a:endParaRPr>
                    </a:p>
                  </a:txBody>
                  <a:tcPr marL="9525" marR="9525" marT="9525" marB="0" anchor="b"/>
                </a:tc>
                <a:tc>
                  <a:txBody>
                    <a:bodyPr/>
                    <a:lstStyle/>
                    <a:p>
                      <a:pPr algn="ctr" fontAlgn="b"/>
                      <a:r>
                        <a:rPr lang="ru-RU" sz="1000" u="none" strike="noStrike"/>
                        <a:t>1994</a:t>
                      </a:r>
                      <a:endParaRPr lang="ru-RU" sz="1000" b="0" i="0" u="none" strike="noStrike">
                        <a:latin typeface="Arial Cyr"/>
                      </a:endParaRPr>
                    </a:p>
                  </a:txBody>
                  <a:tcPr marL="9525" marR="9525" marT="9525" marB="0" anchor="b"/>
                </a:tc>
                <a:tc>
                  <a:txBody>
                    <a:bodyPr/>
                    <a:lstStyle/>
                    <a:p>
                      <a:pPr algn="ctr" fontAlgn="b"/>
                      <a:r>
                        <a:rPr lang="en-US" sz="1000" u="none" strike="noStrike" dirty="0"/>
                        <a:t>gasoline</a:t>
                      </a:r>
                      <a:endParaRPr lang="ru-RU" sz="1000" b="0" i="0" u="none" strike="noStrike" dirty="0">
                        <a:latin typeface="Arial Cyr"/>
                      </a:endParaRPr>
                    </a:p>
                  </a:txBody>
                  <a:tcPr marL="9525" marR="9525" marT="9525" marB="0" anchor="b"/>
                </a:tc>
                <a:tc>
                  <a:txBody>
                    <a:bodyPr/>
                    <a:lstStyle/>
                    <a:p>
                      <a:pPr algn="ctr" fontAlgn="b"/>
                      <a:r>
                        <a:rPr lang="ru-RU" sz="1000" u="none" strike="noStrike"/>
                        <a:t>7,0</a:t>
                      </a:r>
                      <a:endParaRPr lang="ru-RU" sz="1000" b="0" i="0" u="none" strike="noStrike">
                        <a:latin typeface="Arial Cyr"/>
                      </a:endParaRPr>
                    </a:p>
                  </a:txBody>
                  <a:tcPr marL="9525" marR="9525" marT="9525" marB="0" anchor="b"/>
                </a:tc>
                <a:extLst>
                  <a:ext uri="{0D108BD9-81ED-4DB2-BD59-A6C34878D82A}">
                    <a16:rowId xmlns:a16="http://schemas.microsoft.com/office/drawing/2014/main" val="10002"/>
                  </a:ext>
                </a:extLst>
              </a:tr>
              <a:tr h="180000">
                <a:tc>
                  <a:txBody>
                    <a:bodyPr/>
                    <a:lstStyle/>
                    <a:p>
                      <a:pPr algn="ctr" fontAlgn="b"/>
                      <a:r>
                        <a:rPr lang="ru-RU" sz="1000" u="none" strike="noStrike" dirty="0"/>
                        <a:t>2</a:t>
                      </a:r>
                      <a:endParaRPr lang="ru-RU" sz="1000" b="0" i="0" u="none" strike="noStrike" dirty="0">
                        <a:latin typeface="Arial Cyr"/>
                      </a:endParaRPr>
                    </a:p>
                  </a:txBody>
                  <a:tcPr marL="9525" marR="9525" marT="9525" marB="0" anchor="b"/>
                </a:tc>
                <a:tc>
                  <a:txBody>
                    <a:bodyPr/>
                    <a:lstStyle/>
                    <a:p>
                      <a:pPr algn="l" fontAlgn="b"/>
                      <a:r>
                        <a:rPr lang="en-US" sz="1000" u="none" strike="noStrike" dirty="0"/>
                        <a:t>MAZ</a:t>
                      </a:r>
                      <a:r>
                        <a:rPr lang="ru-RU" sz="1000" u="none" strike="noStrike" dirty="0"/>
                        <a:t>-5334</a:t>
                      </a:r>
                      <a:endParaRPr lang="ru-RU" sz="1000" b="0" i="0" u="none" strike="noStrike" dirty="0">
                        <a:latin typeface="Arial Cyr"/>
                      </a:endParaRPr>
                    </a:p>
                  </a:txBody>
                  <a:tcPr marL="9525" marR="9525" marT="9525" marB="0" anchor="b"/>
                </a:tc>
                <a:tc>
                  <a:txBody>
                    <a:bodyPr/>
                    <a:lstStyle/>
                    <a:p>
                      <a:pPr algn="ctr" fontAlgn="b"/>
                      <a:r>
                        <a:rPr lang="ru-RU" sz="1000" u="none" strike="noStrike"/>
                        <a:t>1991</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28,2</a:t>
                      </a:r>
                      <a:endParaRPr lang="ru-RU" sz="1000" b="0" i="0" u="none" strike="noStrike">
                        <a:latin typeface="Arial Cyr"/>
                      </a:endParaRPr>
                    </a:p>
                  </a:txBody>
                  <a:tcPr marL="9525" marR="9525" marT="9525" marB="0" anchor="b"/>
                </a:tc>
                <a:extLst>
                  <a:ext uri="{0D108BD9-81ED-4DB2-BD59-A6C34878D82A}">
                    <a16:rowId xmlns:a16="http://schemas.microsoft.com/office/drawing/2014/main" val="10003"/>
                  </a:ext>
                </a:extLst>
              </a:tr>
              <a:tr h="180000">
                <a:tc>
                  <a:txBody>
                    <a:bodyPr/>
                    <a:lstStyle/>
                    <a:p>
                      <a:pPr algn="ctr" fontAlgn="b"/>
                      <a:r>
                        <a:rPr lang="ru-RU" sz="1000" u="none" strike="noStrike" dirty="0"/>
                        <a:t>3</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-5320</a:t>
                      </a:r>
                      <a:endParaRPr lang="ru-RU" sz="1000" b="0" i="0" u="none" strike="noStrike" dirty="0">
                        <a:latin typeface="Arial Cyr"/>
                      </a:endParaRPr>
                    </a:p>
                  </a:txBody>
                  <a:tcPr marL="9525" marR="9525" marT="9525" marB="0" anchor="b"/>
                </a:tc>
                <a:tc>
                  <a:txBody>
                    <a:bodyPr/>
                    <a:lstStyle/>
                    <a:p>
                      <a:pPr algn="ctr" fontAlgn="b"/>
                      <a:r>
                        <a:rPr lang="ru-RU" sz="1000" u="none" strike="noStrike"/>
                        <a:t>1992</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30,2</a:t>
                      </a:r>
                      <a:endParaRPr lang="ru-RU" sz="1000" b="0" i="0" u="none" strike="noStrike">
                        <a:latin typeface="Arial Cyr"/>
                      </a:endParaRPr>
                    </a:p>
                  </a:txBody>
                  <a:tcPr marL="9525" marR="9525" marT="9525" marB="0" anchor="b"/>
                </a:tc>
                <a:extLst>
                  <a:ext uri="{0D108BD9-81ED-4DB2-BD59-A6C34878D82A}">
                    <a16:rowId xmlns:a16="http://schemas.microsoft.com/office/drawing/2014/main" val="10004"/>
                  </a:ext>
                </a:extLst>
              </a:tr>
              <a:tr h="180000">
                <a:tc>
                  <a:txBody>
                    <a:bodyPr/>
                    <a:lstStyle/>
                    <a:p>
                      <a:pPr algn="ctr" fontAlgn="b"/>
                      <a:r>
                        <a:rPr lang="ru-RU" sz="1000" u="none" strike="noStrike" dirty="0"/>
                        <a:t>4</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-5320</a:t>
                      </a:r>
                      <a:endParaRPr lang="ru-RU" sz="1000" b="0" i="0" u="none" strike="noStrike" dirty="0">
                        <a:latin typeface="Arial Cyr"/>
                      </a:endParaRPr>
                    </a:p>
                  </a:txBody>
                  <a:tcPr marL="9525" marR="9525" marT="9525" marB="0" anchor="b"/>
                </a:tc>
                <a:tc>
                  <a:txBody>
                    <a:bodyPr/>
                    <a:lstStyle/>
                    <a:p>
                      <a:pPr algn="ctr" fontAlgn="b"/>
                      <a:r>
                        <a:rPr lang="ru-RU" sz="1000" u="none" strike="noStrike"/>
                        <a:t>1982</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30,2</a:t>
                      </a:r>
                      <a:endParaRPr lang="ru-RU" sz="1000" b="0" i="0" u="none" strike="noStrike">
                        <a:latin typeface="Arial Cyr"/>
                      </a:endParaRPr>
                    </a:p>
                  </a:txBody>
                  <a:tcPr marL="9525" marR="9525" marT="9525" marB="0" anchor="b"/>
                </a:tc>
                <a:extLst>
                  <a:ext uri="{0D108BD9-81ED-4DB2-BD59-A6C34878D82A}">
                    <a16:rowId xmlns:a16="http://schemas.microsoft.com/office/drawing/2014/main" val="10005"/>
                  </a:ext>
                </a:extLst>
              </a:tr>
              <a:tr h="180000">
                <a:tc>
                  <a:txBody>
                    <a:bodyPr/>
                    <a:lstStyle/>
                    <a:p>
                      <a:pPr algn="ctr" fontAlgn="b"/>
                      <a:r>
                        <a:rPr lang="ru-RU" sz="1000" u="none" strike="noStrike" dirty="0"/>
                        <a:t>5</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-5320</a:t>
                      </a:r>
                      <a:endParaRPr lang="ru-RU" sz="1000" b="0" i="0" u="none" strike="noStrike" dirty="0">
                        <a:latin typeface="Arial Cyr"/>
                      </a:endParaRPr>
                    </a:p>
                  </a:txBody>
                  <a:tcPr marL="9525" marR="9525" marT="9525" marB="0" anchor="b"/>
                </a:tc>
                <a:tc>
                  <a:txBody>
                    <a:bodyPr/>
                    <a:lstStyle/>
                    <a:p>
                      <a:pPr algn="ctr" fontAlgn="b"/>
                      <a:r>
                        <a:rPr lang="ru-RU" sz="1000" u="none" strike="noStrike"/>
                        <a:t>1983</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30,2</a:t>
                      </a:r>
                      <a:endParaRPr lang="ru-RU" sz="1000" b="0" i="0" u="none" strike="noStrike">
                        <a:latin typeface="Arial Cyr"/>
                      </a:endParaRPr>
                    </a:p>
                  </a:txBody>
                  <a:tcPr marL="9525" marR="9525" marT="9525" marB="0" anchor="b"/>
                </a:tc>
                <a:extLst>
                  <a:ext uri="{0D108BD9-81ED-4DB2-BD59-A6C34878D82A}">
                    <a16:rowId xmlns:a16="http://schemas.microsoft.com/office/drawing/2014/main" val="10006"/>
                  </a:ext>
                </a:extLst>
              </a:tr>
              <a:tr h="180000">
                <a:tc>
                  <a:txBody>
                    <a:bodyPr/>
                    <a:lstStyle/>
                    <a:p>
                      <a:pPr algn="ctr" fontAlgn="b"/>
                      <a:r>
                        <a:rPr lang="ru-RU" sz="1000" u="none" strike="noStrike" dirty="0"/>
                        <a:t>6</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-5320</a:t>
                      </a:r>
                      <a:endParaRPr lang="ru-RU" sz="1000" b="0" i="0" u="none" strike="noStrike" dirty="0">
                        <a:latin typeface="Arial Cyr"/>
                      </a:endParaRPr>
                    </a:p>
                  </a:txBody>
                  <a:tcPr marL="9525" marR="9525" marT="9525" marB="0" anchor="b"/>
                </a:tc>
                <a:tc>
                  <a:txBody>
                    <a:bodyPr/>
                    <a:lstStyle/>
                    <a:p>
                      <a:pPr algn="ctr" fontAlgn="b"/>
                      <a:r>
                        <a:rPr lang="ru-RU" sz="1000" u="none" strike="noStrike"/>
                        <a:t>1985</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30,2</a:t>
                      </a:r>
                      <a:endParaRPr lang="ru-RU" sz="1000" b="0" i="0" u="none" strike="noStrike">
                        <a:latin typeface="Arial Cyr"/>
                      </a:endParaRPr>
                    </a:p>
                  </a:txBody>
                  <a:tcPr marL="9525" marR="9525" marT="9525" marB="0" anchor="b"/>
                </a:tc>
                <a:extLst>
                  <a:ext uri="{0D108BD9-81ED-4DB2-BD59-A6C34878D82A}">
                    <a16:rowId xmlns:a16="http://schemas.microsoft.com/office/drawing/2014/main" val="10007"/>
                  </a:ext>
                </a:extLst>
              </a:tr>
              <a:tr h="180000">
                <a:tc>
                  <a:txBody>
                    <a:bodyPr/>
                    <a:lstStyle/>
                    <a:p>
                      <a:pPr algn="ctr" fontAlgn="b"/>
                      <a:r>
                        <a:rPr lang="ru-RU" sz="1000" u="none" strike="noStrike" dirty="0"/>
                        <a:t>7</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-4310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1993</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34,9</a:t>
                      </a:r>
                      <a:endParaRPr lang="ru-RU" sz="1000" b="0" i="0" u="none" strike="noStrike">
                        <a:latin typeface="Arial Cyr"/>
                      </a:endParaRPr>
                    </a:p>
                  </a:txBody>
                  <a:tcPr marL="9525" marR="9525" marT="9525" marB="0" anchor="b"/>
                </a:tc>
                <a:extLst>
                  <a:ext uri="{0D108BD9-81ED-4DB2-BD59-A6C34878D82A}">
                    <a16:rowId xmlns:a16="http://schemas.microsoft.com/office/drawing/2014/main" val="10008"/>
                  </a:ext>
                </a:extLst>
              </a:tr>
              <a:tr h="180000">
                <a:tc>
                  <a:txBody>
                    <a:bodyPr/>
                    <a:lstStyle/>
                    <a:p>
                      <a:pPr algn="ctr" fontAlgn="b"/>
                      <a:r>
                        <a:rPr lang="ru-RU" sz="1000" u="none" strike="noStrike" dirty="0"/>
                        <a:t>8</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-4310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1986</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34,9</a:t>
                      </a:r>
                      <a:endParaRPr lang="ru-RU" sz="1000" b="0" i="0" u="none" strike="noStrike">
                        <a:latin typeface="Arial Cyr"/>
                      </a:endParaRPr>
                    </a:p>
                  </a:txBody>
                  <a:tcPr marL="9525" marR="9525" marT="9525" marB="0" anchor="b"/>
                </a:tc>
                <a:extLst>
                  <a:ext uri="{0D108BD9-81ED-4DB2-BD59-A6C34878D82A}">
                    <a16:rowId xmlns:a16="http://schemas.microsoft.com/office/drawing/2014/main" val="10009"/>
                  </a:ext>
                </a:extLst>
              </a:tr>
              <a:tr h="180000">
                <a:tc>
                  <a:txBody>
                    <a:bodyPr/>
                    <a:lstStyle/>
                    <a:p>
                      <a:pPr algn="ctr" fontAlgn="b"/>
                      <a:r>
                        <a:rPr lang="ru-RU" sz="1000" u="none" strike="noStrike" dirty="0"/>
                        <a:t>9</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-5410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1988</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40,6</a:t>
                      </a:r>
                      <a:endParaRPr lang="ru-RU" sz="1000" b="0" i="0" u="none" strike="noStrike">
                        <a:latin typeface="Arial Cyr"/>
                      </a:endParaRPr>
                    </a:p>
                  </a:txBody>
                  <a:tcPr marL="9525" marR="9525" marT="9525" marB="0" anchor="b"/>
                </a:tc>
                <a:extLst>
                  <a:ext uri="{0D108BD9-81ED-4DB2-BD59-A6C34878D82A}">
                    <a16:rowId xmlns:a16="http://schemas.microsoft.com/office/drawing/2014/main" val="10010"/>
                  </a:ext>
                </a:extLst>
              </a:tr>
              <a:tr h="180000">
                <a:tc>
                  <a:txBody>
                    <a:bodyPr/>
                    <a:lstStyle/>
                    <a:p>
                      <a:pPr algn="ctr" fontAlgn="b"/>
                      <a:r>
                        <a:rPr lang="ru-RU" sz="1000" u="none" strike="noStrike" dirty="0"/>
                        <a:t>10</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-5410</a:t>
                      </a:r>
                      <a:endParaRPr lang="ru-RU" sz="1000" b="0" i="0" u="none" strike="noStrike" dirty="0">
                        <a:latin typeface="Arial Cyr"/>
                      </a:endParaRPr>
                    </a:p>
                  </a:txBody>
                  <a:tcPr marL="9525" marR="9525" marT="9525" marB="0" anchor="b"/>
                </a:tc>
                <a:tc>
                  <a:txBody>
                    <a:bodyPr/>
                    <a:lstStyle/>
                    <a:p>
                      <a:pPr algn="ctr" fontAlgn="b"/>
                      <a:r>
                        <a:rPr lang="ru-RU" sz="1000" u="none" strike="noStrike" dirty="0"/>
                        <a:t>1979</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40,6</a:t>
                      </a:r>
                      <a:endParaRPr lang="ru-RU" sz="1000" b="0" i="0" u="none" strike="noStrike">
                        <a:latin typeface="Arial Cyr"/>
                      </a:endParaRPr>
                    </a:p>
                  </a:txBody>
                  <a:tcPr marL="9525" marR="9525" marT="9525" marB="0" anchor="b"/>
                </a:tc>
                <a:extLst>
                  <a:ext uri="{0D108BD9-81ED-4DB2-BD59-A6C34878D82A}">
                    <a16:rowId xmlns:a16="http://schemas.microsoft.com/office/drawing/2014/main" val="10011"/>
                  </a:ext>
                </a:extLst>
              </a:tr>
              <a:tr h="180000">
                <a:tc>
                  <a:txBody>
                    <a:bodyPr/>
                    <a:lstStyle/>
                    <a:p>
                      <a:pPr algn="ctr" fontAlgn="b"/>
                      <a:r>
                        <a:rPr lang="ru-RU" sz="1000" u="none" strike="noStrike" dirty="0"/>
                        <a:t>11</a:t>
                      </a:r>
                      <a:endParaRPr lang="ru-RU" sz="1000" b="0" i="0" u="none" strike="noStrike" dirty="0">
                        <a:latin typeface="Arial Cyr"/>
                      </a:endParaRPr>
                    </a:p>
                  </a:txBody>
                  <a:tcPr marL="9525" marR="9525" marT="9525" marB="0" anchor="b"/>
                </a:tc>
                <a:tc>
                  <a:txBody>
                    <a:bodyPr/>
                    <a:lstStyle/>
                    <a:p>
                      <a:pPr algn="l" fontAlgn="b"/>
                      <a:r>
                        <a:rPr lang="en-US" sz="1000" u="none" strike="noStrike" dirty="0"/>
                        <a:t>NORT BENZ</a:t>
                      </a:r>
                      <a:endParaRPr lang="en-US" sz="1000" b="0" i="0" u="none" strike="noStrike" dirty="0">
                        <a:latin typeface="Arial Cyr"/>
                      </a:endParaRPr>
                    </a:p>
                  </a:txBody>
                  <a:tcPr marL="9525" marR="9525" marT="9525" marB="0" anchor="b"/>
                </a:tc>
                <a:tc>
                  <a:txBody>
                    <a:bodyPr/>
                    <a:lstStyle/>
                    <a:p>
                      <a:pPr algn="ctr" fontAlgn="b"/>
                      <a:r>
                        <a:rPr lang="ru-RU" sz="1000" u="none" strike="noStrike" dirty="0"/>
                        <a:t>2009</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58,3</a:t>
                      </a:r>
                      <a:endParaRPr lang="ru-RU" sz="1000" b="0" i="0" u="none" strike="noStrike">
                        <a:latin typeface="Arial Cyr"/>
                      </a:endParaRPr>
                    </a:p>
                  </a:txBody>
                  <a:tcPr marL="9525" marR="9525" marT="9525" marB="0" anchor="b"/>
                </a:tc>
                <a:extLst>
                  <a:ext uri="{0D108BD9-81ED-4DB2-BD59-A6C34878D82A}">
                    <a16:rowId xmlns:a16="http://schemas.microsoft.com/office/drawing/2014/main" val="10012"/>
                  </a:ext>
                </a:extLst>
              </a:tr>
              <a:tr h="180000">
                <a:tc>
                  <a:txBody>
                    <a:bodyPr/>
                    <a:lstStyle/>
                    <a:p>
                      <a:pPr algn="ctr" fontAlgn="b"/>
                      <a:r>
                        <a:rPr lang="ru-RU" sz="1000" u="none" strike="noStrike" dirty="0"/>
                        <a:t>12</a:t>
                      </a:r>
                      <a:endParaRPr lang="ru-RU" sz="1000" b="0" i="0" u="none" strike="noStrike" dirty="0">
                        <a:latin typeface="Arial Cyr"/>
                      </a:endParaRPr>
                    </a:p>
                  </a:txBody>
                  <a:tcPr marL="9525" marR="9525" marT="9525" marB="0" anchor="b"/>
                </a:tc>
                <a:tc>
                  <a:txBody>
                    <a:bodyPr/>
                    <a:lstStyle/>
                    <a:p>
                      <a:pPr algn="l" fontAlgn="b"/>
                      <a:r>
                        <a:rPr lang="en-US" sz="1000" u="none" strike="noStrike" dirty="0"/>
                        <a:t>URAL</a:t>
                      </a:r>
                      <a:r>
                        <a:rPr lang="ru-RU" sz="1000" u="none" strike="noStrike" dirty="0"/>
                        <a:t>6470</a:t>
                      </a:r>
                      <a:endParaRPr lang="ru-RU" sz="1000" b="0" i="0" u="none" strike="noStrike" dirty="0">
                        <a:latin typeface="Arial Cyr"/>
                      </a:endParaRPr>
                    </a:p>
                  </a:txBody>
                  <a:tcPr marL="9525" marR="9525" marT="9525" marB="0" anchor="b"/>
                </a:tc>
                <a:tc>
                  <a:txBody>
                    <a:bodyPr/>
                    <a:lstStyle/>
                    <a:p>
                      <a:pPr algn="ctr" fontAlgn="b"/>
                      <a:r>
                        <a:rPr lang="ru-RU" sz="1000" u="none" strike="noStrike" dirty="0"/>
                        <a:t>2008</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48,1</a:t>
                      </a:r>
                      <a:endParaRPr lang="ru-RU" sz="1000" b="0" i="0" u="none" strike="noStrike">
                        <a:latin typeface="Arial Cyr"/>
                      </a:endParaRPr>
                    </a:p>
                  </a:txBody>
                  <a:tcPr marL="9525" marR="9525" marT="9525" marB="0" anchor="b"/>
                </a:tc>
                <a:extLst>
                  <a:ext uri="{0D108BD9-81ED-4DB2-BD59-A6C34878D82A}">
                    <a16:rowId xmlns:a16="http://schemas.microsoft.com/office/drawing/2014/main" val="10013"/>
                  </a:ext>
                </a:extLst>
              </a:tr>
              <a:tr h="180000">
                <a:tc>
                  <a:txBody>
                    <a:bodyPr/>
                    <a:lstStyle/>
                    <a:p>
                      <a:pPr algn="ctr" fontAlgn="b"/>
                      <a:r>
                        <a:rPr lang="ru-RU" sz="1000" u="none" strike="noStrike" dirty="0"/>
                        <a:t>13</a:t>
                      </a:r>
                      <a:endParaRPr lang="ru-RU" sz="1000" b="0" i="0" u="none" strike="noStrike" dirty="0">
                        <a:latin typeface="Arial Cyr"/>
                      </a:endParaRPr>
                    </a:p>
                  </a:txBody>
                  <a:tcPr marL="9525" marR="9525" marT="9525" marB="0" anchor="b"/>
                </a:tc>
                <a:tc>
                  <a:txBody>
                    <a:bodyPr/>
                    <a:lstStyle/>
                    <a:p>
                      <a:pPr algn="l" fontAlgn="b"/>
                      <a:r>
                        <a:rPr lang="en-US" sz="1000" u="none" strike="noStrike" dirty="0"/>
                        <a:t>URAL</a:t>
                      </a:r>
                      <a:r>
                        <a:rPr lang="ru-RU" sz="1000" u="none" strike="noStrike" dirty="0"/>
                        <a:t>-6470</a:t>
                      </a:r>
                      <a:endParaRPr lang="ru-RU" sz="1000" b="0" i="0" u="none" strike="noStrike" dirty="0">
                        <a:latin typeface="Arial Cyr"/>
                      </a:endParaRPr>
                    </a:p>
                  </a:txBody>
                  <a:tcPr marL="9525" marR="9525" marT="9525" marB="0" anchor="b"/>
                </a:tc>
                <a:tc>
                  <a:txBody>
                    <a:bodyPr/>
                    <a:lstStyle/>
                    <a:p>
                      <a:pPr algn="ctr" fontAlgn="b"/>
                      <a:r>
                        <a:rPr lang="ru-RU" sz="1000" u="none" strike="noStrike"/>
                        <a:t>2008</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48,1</a:t>
                      </a:r>
                      <a:endParaRPr lang="ru-RU" sz="1000" b="0" i="0" u="none" strike="noStrike">
                        <a:latin typeface="Arial Cyr"/>
                      </a:endParaRPr>
                    </a:p>
                  </a:txBody>
                  <a:tcPr marL="9525" marR="9525" marT="9525" marB="0" anchor="b"/>
                </a:tc>
                <a:extLst>
                  <a:ext uri="{0D108BD9-81ED-4DB2-BD59-A6C34878D82A}">
                    <a16:rowId xmlns:a16="http://schemas.microsoft.com/office/drawing/2014/main" val="10014"/>
                  </a:ext>
                </a:extLst>
              </a:tr>
              <a:tr h="180000">
                <a:tc>
                  <a:txBody>
                    <a:bodyPr/>
                    <a:lstStyle/>
                    <a:p>
                      <a:pPr algn="ctr" fontAlgn="b"/>
                      <a:r>
                        <a:rPr lang="ru-RU" sz="1000" u="none" strike="noStrike" dirty="0"/>
                        <a:t>14</a:t>
                      </a:r>
                      <a:endParaRPr lang="ru-RU" sz="1000" b="0" i="0" u="none" strike="noStrike" dirty="0">
                        <a:latin typeface="Arial Cyr"/>
                      </a:endParaRPr>
                    </a:p>
                  </a:txBody>
                  <a:tcPr marL="9525" marR="9525" marT="9525" marB="0" anchor="b"/>
                </a:tc>
                <a:tc>
                  <a:txBody>
                    <a:bodyPr/>
                    <a:lstStyle/>
                    <a:p>
                      <a:pPr algn="l" fontAlgn="b"/>
                      <a:r>
                        <a:rPr lang="en-US" sz="1000" u="none" strike="noStrike" dirty="0"/>
                        <a:t>HOWO ZZ3257M3647W</a:t>
                      </a:r>
                      <a:endParaRPr lang="en-US"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38,0</a:t>
                      </a:r>
                      <a:endParaRPr lang="ru-RU" sz="1000" b="0" i="0" u="none" strike="noStrike">
                        <a:latin typeface="Arial Cyr"/>
                      </a:endParaRPr>
                    </a:p>
                  </a:txBody>
                  <a:tcPr marL="9525" marR="9525" marT="9525" marB="0" anchor="b"/>
                </a:tc>
                <a:extLst>
                  <a:ext uri="{0D108BD9-81ED-4DB2-BD59-A6C34878D82A}">
                    <a16:rowId xmlns:a16="http://schemas.microsoft.com/office/drawing/2014/main" val="10015"/>
                  </a:ext>
                </a:extLst>
              </a:tr>
              <a:tr h="180000">
                <a:tc>
                  <a:txBody>
                    <a:bodyPr/>
                    <a:lstStyle/>
                    <a:p>
                      <a:pPr algn="ctr" fontAlgn="b"/>
                      <a:r>
                        <a:rPr lang="ru-RU" sz="1000" u="none" strike="noStrike" dirty="0"/>
                        <a:t>15</a:t>
                      </a:r>
                      <a:endParaRPr lang="ru-RU" sz="1000" b="0" i="0" u="none" strike="noStrike" dirty="0">
                        <a:latin typeface="Arial Cyr"/>
                      </a:endParaRPr>
                    </a:p>
                  </a:txBody>
                  <a:tcPr marL="9525" marR="9525" marT="9525" marB="0" anchor="b"/>
                </a:tc>
                <a:tc>
                  <a:txBody>
                    <a:bodyPr/>
                    <a:lstStyle/>
                    <a:p>
                      <a:pPr algn="l" fontAlgn="b"/>
                      <a:r>
                        <a:rPr lang="en-US" sz="1000" u="none" strike="noStrike" dirty="0"/>
                        <a:t>GAZ</a:t>
                      </a:r>
                      <a:r>
                        <a:rPr lang="ru-RU" sz="1000" u="none" strike="noStrike" dirty="0"/>
                        <a:t>-53</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1987</a:t>
                      </a:r>
                      <a:endParaRPr lang="ru-RU" sz="1000" b="0" i="0" u="none" strike="noStrike" dirty="0">
                        <a:latin typeface="Arial Cyr"/>
                      </a:endParaRPr>
                    </a:p>
                  </a:txBody>
                  <a:tcPr marL="9525" marR="9525" marT="9525" marB="0" anchor="b"/>
                </a:tc>
                <a:tc>
                  <a:txBody>
                    <a:bodyPr/>
                    <a:lstStyle/>
                    <a:p>
                      <a:pPr algn="ctr" fontAlgn="b"/>
                      <a:r>
                        <a:rPr lang="en-US" sz="1000" u="none" strike="noStrike" dirty="0"/>
                        <a:t>petrol</a:t>
                      </a:r>
                      <a:endParaRPr lang="ru-RU" sz="1000" b="0" i="0" u="none" strike="noStrike" dirty="0">
                        <a:latin typeface="Arial Cyr"/>
                      </a:endParaRPr>
                    </a:p>
                  </a:txBody>
                  <a:tcPr marL="9525" marR="9525" marT="9525" marB="0" anchor="b"/>
                </a:tc>
                <a:tc>
                  <a:txBody>
                    <a:bodyPr/>
                    <a:lstStyle/>
                    <a:p>
                      <a:pPr algn="ctr" fontAlgn="b"/>
                      <a:r>
                        <a:rPr lang="ru-RU" sz="1000" u="none" strike="noStrike"/>
                        <a:t>26,0 + 3,0</a:t>
                      </a:r>
                      <a:endParaRPr lang="ru-RU" sz="1000" b="0" i="0" u="none" strike="noStrike">
                        <a:latin typeface="Arial Cyr"/>
                      </a:endParaRPr>
                    </a:p>
                  </a:txBody>
                  <a:tcPr marL="9525" marR="9525" marT="9525" marB="0" anchor="b"/>
                </a:tc>
                <a:extLst>
                  <a:ext uri="{0D108BD9-81ED-4DB2-BD59-A6C34878D82A}">
                    <a16:rowId xmlns:a16="http://schemas.microsoft.com/office/drawing/2014/main" val="10016"/>
                  </a:ext>
                </a:extLst>
              </a:tr>
              <a:tr h="180000">
                <a:tc>
                  <a:txBody>
                    <a:bodyPr/>
                    <a:lstStyle/>
                    <a:p>
                      <a:pPr algn="ctr" fontAlgn="b"/>
                      <a:r>
                        <a:rPr lang="ru-RU" sz="1000" u="none" strike="noStrike" dirty="0"/>
                        <a:t>16</a:t>
                      </a:r>
                      <a:endParaRPr lang="ru-RU" sz="1000" b="0" i="0" u="none" strike="noStrike" dirty="0">
                        <a:latin typeface="Arial Cyr"/>
                      </a:endParaRPr>
                    </a:p>
                  </a:txBody>
                  <a:tcPr marL="9525" marR="9525" marT="9525" marB="0" anchor="b"/>
                </a:tc>
                <a:tc>
                  <a:txBody>
                    <a:bodyPr/>
                    <a:lstStyle/>
                    <a:p>
                      <a:pPr algn="l" fontAlgn="b"/>
                      <a:r>
                        <a:rPr lang="en-US" sz="1000" u="none" strike="noStrike" dirty="0"/>
                        <a:t>MAZ</a:t>
                      </a:r>
                      <a:r>
                        <a:rPr lang="ru-RU" sz="1000" u="none" strike="noStrike" dirty="0"/>
                        <a:t>-5334</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1991</a:t>
                      </a:r>
                      <a:endParaRPr lang="ru-RU" sz="1000" b="0" i="0" u="none" strike="noStrike" dirty="0">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24,0 + 3,0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82389317"/>
              </p:ext>
            </p:extLst>
          </p:nvPr>
        </p:nvGraphicFramePr>
        <p:xfrm>
          <a:off x="428596" y="1500174"/>
          <a:ext cx="3987800" cy="2387743"/>
        </p:xfrm>
        <a:graphic>
          <a:graphicData uri="http://schemas.openxmlformats.org/drawingml/2006/table">
            <a:tbl>
              <a:tblPr>
                <a:tableStyleId>{284E427A-3D55-4303-BF80-6455036E1DE7}</a:tableStyleId>
              </a:tblPr>
              <a:tblGrid>
                <a:gridCol w="266488">
                  <a:extLst>
                    <a:ext uri="{9D8B030D-6E8A-4147-A177-3AD203B41FA5}">
                      <a16:colId xmlns:a16="http://schemas.microsoft.com/office/drawing/2014/main" val="20000"/>
                    </a:ext>
                  </a:extLst>
                </a:gridCol>
                <a:gridCol w="1399061">
                  <a:extLst>
                    <a:ext uri="{9D8B030D-6E8A-4147-A177-3AD203B41FA5}">
                      <a16:colId xmlns:a16="http://schemas.microsoft.com/office/drawing/2014/main" val="20001"/>
                    </a:ext>
                  </a:extLst>
                </a:gridCol>
                <a:gridCol w="609115">
                  <a:extLst>
                    <a:ext uri="{9D8B030D-6E8A-4147-A177-3AD203B41FA5}">
                      <a16:colId xmlns:a16="http://schemas.microsoft.com/office/drawing/2014/main" val="20002"/>
                    </a:ext>
                  </a:extLst>
                </a:gridCol>
                <a:gridCol w="710634">
                  <a:extLst>
                    <a:ext uri="{9D8B030D-6E8A-4147-A177-3AD203B41FA5}">
                      <a16:colId xmlns:a16="http://schemas.microsoft.com/office/drawing/2014/main" val="20003"/>
                    </a:ext>
                  </a:extLst>
                </a:gridCol>
                <a:gridCol w="1002502">
                  <a:extLst>
                    <a:ext uri="{9D8B030D-6E8A-4147-A177-3AD203B41FA5}">
                      <a16:colId xmlns:a16="http://schemas.microsoft.com/office/drawing/2014/main" val="20004"/>
                    </a:ext>
                  </a:extLst>
                </a:gridCol>
              </a:tblGrid>
              <a:tr h="161925">
                <a:tc>
                  <a:txBody>
                    <a:bodyPr/>
                    <a:lstStyle/>
                    <a:p>
                      <a:pPr algn="ctr" fontAlgn="b"/>
                      <a:endParaRPr lang="ru-RU" sz="1000" b="0" i="0" u="none" strike="noStrike" dirty="0">
                        <a:latin typeface="Arial Cyr"/>
                      </a:endParaRPr>
                    </a:p>
                  </a:txBody>
                  <a:tcPr marL="9525" marR="9525" marT="9525" marB="0" anchor="b"/>
                </a:tc>
                <a:tc>
                  <a:txBody>
                    <a:bodyPr/>
                    <a:lstStyle/>
                    <a:p>
                      <a:pPr algn="l" fontAlgn="b"/>
                      <a:r>
                        <a:rPr lang="en-US" sz="1000" u="none" strike="noStrike" dirty="0"/>
                        <a:t>PASSENGER CARS</a:t>
                      </a:r>
                      <a:endParaRPr lang="ru-RU" sz="1000" b="1" i="1" u="none" strike="noStrike" dirty="0">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extLst>
                  <a:ext uri="{0D108BD9-81ED-4DB2-BD59-A6C34878D82A}">
                    <a16:rowId xmlns:a16="http://schemas.microsoft.com/office/drawing/2014/main" val="10000"/>
                  </a:ext>
                </a:extLst>
              </a:tr>
              <a:tr h="623893">
                <a:tc>
                  <a:txBody>
                    <a:bodyPr/>
                    <a:lstStyle/>
                    <a:p>
                      <a:pPr algn="ctr" fontAlgn="ctr"/>
                      <a:r>
                        <a:rPr lang="ru-RU" sz="1000" u="none" strike="noStrike" dirty="0"/>
                        <a:t>№</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Make</a:t>
                      </a:r>
                      <a:r>
                        <a:rPr lang="en-US" sz="1000" u="none" strike="noStrike" baseline="0" dirty="0"/>
                        <a:t> </a:t>
                      </a:r>
                      <a:r>
                        <a:rPr lang="en-US" sz="1000" u="none" strike="noStrike" dirty="0"/>
                        <a:t>of</a:t>
                      </a:r>
                      <a:r>
                        <a:rPr lang="en-US" sz="1000" u="none" strike="noStrike" baseline="0" dirty="0"/>
                        <a:t> vehicles</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Year of issue</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Type </a:t>
                      </a:r>
                    </a:p>
                    <a:p>
                      <a:pPr algn="ctr" fontAlgn="ctr"/>
                      <a:r>
                        <a:rPr lang="en-US" sz="1000" u="none" strike="noStrike" dirty="0"/>
                        <a:t>of fuel</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Fuel allowance per 100 km </a:t>
                      </a:r>
                      <a:endParaRPr lang="ru-RU" sz="1000" b="0" i="0" u="none" strike="noStrike" dirty="0">
                        <a:latin typeface="Arial Cyr"/>
                      </a:endParaRPr>
                    </a:p>
                  </a:txBody>
                  <a:tcPr marL="9525" marR="9525" marT="9525" marB="0" anchor="ctr"/>
                </a:tc>
                <a:extLst>
                  <a:ext uri="{0D108BD9-81ED-4DB2-BD59-A6C34878D82A}">
                    <a16:rowId xmlns:a16="http://schemas.microsoft.com/office/drawing/2014/main" val="10001"/>
                  </a:ext>
                </a:extLst>
              </a:tr>
              <a:tr h="180000">
                <a:tc>
                  <a:txBody>
                    <a:bodyPr/>
                    <a:lstStyle/>
                    <a:p>
                      <a:pPr algn="ctr" fontAlgn="b"/>
                      <a:r>
                        <a:rPr lang="ru-RU" sz="1000" u="none" strike="noStrike" dirty="0"/>
                        <a:t>1</a:t>
                      </a:r>
                      <a:endParaRPr lang="ru-RU" sz="1000" b="0" i="0" u="none" strike="noStrike" dirty="0">
                        <a:latin typeface="Arial Cyr"/>
                      </a:endParaRPr>
                    </a:p>
                  </a:txBody>
                  <a:tcPr marL="9525" marR="9525" marT="9525" marB="0" anchor="b"/>
                </a:tc>
                <a:tc>
                  <a:txBody>
                    <a:bodyPr/>
                    <a:lstStyle/>
                    <a:p>
                      <a:pPr algn="ctr" fontAlgn="b"/>
                      <a:r>
                        <a:rPr lang="en-US" sz="1000" u="none" strike="noStrike" dirty="0" err="1"/>
                        <a:t>Nexia</a:t>
                      </a:r>
                      <a:endParaRPr lang="ru-RU" sz="1000" b="0" i="0" u="none" strike="noStrike" dirty="0">
                        <a:latin typeface="Arial Cyr"/>
                      </a:endParaRPr>
                    </a:p>
                  </a:txBody>
                  <a:tcPr marL="9525" marR="9525" marT="9525" marB="0" anchor="b"/>
                </a:tc>
                <a:tc>
                  <a:txBody>
                    <a:bodyPr/>
                    <a:lstStyle/>
                    <a:p>
                      <a:pPr algn="ctr" fontAlgn="b"/>
                      <a:r>
                        <a:rPr lang="ru-RU" sz="1000" u="none" strike="noStrike" dirty="0"/>
                        <a:t>2004</a:t>
                      </a:r>
                      <a:endParaRPr lang="ru-RU" sz="1000" b="0" i="0" u="none" strike="noStrike" dirty="0">
                        <a:latin typeface="Arial Cyr"/>
                      </a:endParaRPr>
                    </a:p>
                  </a:txBody>
                  <a:tcPr marL="9525" marR="9525" marT="9525" marB="0" anchor="b"/>
                </a:tc>
                <a:tc>
                  <a:txBody>
                    <a:bodyPr/>
                    <a:lstStyle/>
                    <a:p>
                      <a:pPr algn="ctr" fontAlgn="b"/>
                      <a:r>
                        <a:rPr lang="en-US" sz="1000" u="none" strike="noStrike" dirty="0"/>
                        <a:t>gasoline</a:t>
                      </a:r>
                      <a:endParaRPr lang="ru-RU" sz="1000" b="0" i="0" u="none" strike="noStrike" dirty="0">
                        <a:latin typeface="Arial Cyr"/>
                      </a:endParaRPr>
                    </a:p>
                  </a:txBody>
                  <a:tcPr marL="9525" marR="9525" marT="9525" marB="0" anchor="b"/>
                </a:tc>
                <a:tc>
                  <a:txBody>
                    <a:bodyPr/>
                    <a:lstStyle/>
                    <a:p>
                      <a:pPr algn="ctr" fontAlgn="b"/>
                      <a:r>
                        <a:rPr lang="ru-RU" sz="1000" u="none" strike="noStrike"/>
                        <a:t>8,5</a:t>
                      </a:r>
                      <a:endParaRPr lang="ru-RU" sz="1000" b="0" i="0" u="none" strike="noStrike">
                        <a:latin typeface="Arial Cyr"/>
                      </a:endParaRPr>
                    </a:p>
                  </a:txBody>
                  <a:tcPr marL="9525" marR="9525" marT="9525" marB="0" anchor="b"/>
                </a:tc>
                <a:extLst>
                  <a:ext uri="{0D108BD9-81ED-4DB2-BD59-A6C34878D82A}">
                    <a16:rowId xmlns:a16="http://schemas.microsoft.com/office/drawing/2014/main" val="10002"/>
                  </a:ext>
                </a:extLst>
              </a:tr>
              <a:tr h="180000">
                <a:tc>
                  <a:txBody>
                    <a:bodyPr/>
                    <a:lstStyle/>
                    <a:p>
                      <a:pPr algn="ctr" fontAlgn="b"/>
                      <a:r>
                        <a:rPr lang="ru-RU" sz="1000" u="none" strike="noStrike"/>
                        <a:t>2</a:t>
                      </a:r>
                      <a:endParaRPr lang="ru-RU" sz="1000" b="0" i="0" u="none" strike="noStrike">
                        <a:latin typeface="Arial Cyr"/>
                      </a:endParaRPr>
                    </a:p>
                  </a:txBody>
                  <a:tcPr marL="9525" marR="9525" marT="9525" marB="0" anchor="b"/>
                </a:tc>
                <a:tc>
                  <a:txBody>
                    <a:bodyPr/>
                    <a:lstStyle/>
                    <a:p>
                      <a:pPr algn="ctr" fontAlgn="b"/>
                      <a:r>
                        <a:rPr lang="en-US" sz="1000" u="none" strike="noStrike" dirty="0" err="1"/>
                        <a:t>Nexia</a:t>
                      </a:r>
                      <a:endParaRPr lang="ru-RU" sz="1000" b="0" i="0" u="none" strike="noStrike" dirty="0">
                        <a:latin typeface="Arial Cyr"/>
                      </a:endParaRPr>
                    </a:p>
                  </a:txBody>
                  <a:tcPr marL="9525" marR="9525" marT="9525" marB="0" anchor="b"/>
                </a:tc>
                <a:tc>
                  <a:txBody>
                    <a:bodyPr/>
                    <a:lstStyle/>
                    <a:p>
                      <a:pPr algn="ctr" fontAlgn="b"/>
                      <a:r>
                        <a:rPr lang="ru-RU" sz="1000" u="none" strike="noStrike" dirty="0"/>
                        <a:t>2001</a:t>
                      </a:r>
                      <a:endParaRPr lang="ru-RU" sz="1000" b="0" i="0" u="none" strike="noStrike" dirty="0">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a:t>8,5</a:t>
                      </a:r>
                      <a:endParaRPr lang="ru-RU" sz="1000" b="0" i="0" u="none" strike="noStrike">
                        <a:latin typeface="Arial Cyr"/>
                      </a:endParaRPr>
                    </a:p>
                  </a:txBody>
                  <a:tcPr marL="9525" marR="9525" marT="9525" marB="0" anchor="b"/>
                </a:tc>
                <a:extLst>
                  <a:ext uri="{0D108BD9-81ED-4DB2-BD59-A6C34878D82A}">
                    <a16:rowId xmlns:a16="http://schemas.microsoft.com/office/drawing/2014/main" val="10003"/>
                  </a:ext>
                </a:extLst>
              </a:tr>
              <a:tr h="180000">
                <a:tc>
                  <a:txBody>
                    <a:bodyPr/>
                    <a:lstStyle/>
                    <a:p>
                      <a:pPr algn="ctr" fontAlgn="b"/>
                      <a:r>
                        <a:rPr lang="ru-RU" sz="1000" u="none" strike="noStrike"/>
                        <a:t>3</a:t>
                      </a:r>
                      <a:endParaRPr lang="ru-RU" sz="1000" b="0" i="0" u="none" strike="noStrike">
                        <a:latin typeface="Arial Cyr"/>
                      </a:endParaRPr>
                    </a:p>
                  </a:txBody>
                  <a:tcPr marL="9525" marR="9525" marT="9525" marB="0" anchor="b"/>
                </a:tc>
                <a:tc>
                  <a:txBody>
                    <a:bodyPr/>
                    <a:lstStyle/>
                    <a:p>
                      <a:pPr algn="ctr" fontAlgn="b"/>
                      <a:r>
                        <a:rPr lang="en-US" sz="1000" u="none" strike="noStrike" dirty="0"/>
                        <a:t>UAZ</a:t>
                      </a:r>
                      <a:r>
                        <a:rPr lang="ru-RU" sz="1000" u="none" strike="noStrike" dirty="0"/>
                        <a:t>-31512</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1993</a:t>
                      </a:r>
                      <a:endParaRPr lang="ru-RU" sz="1000" b="0" i="0" u="none" strike="noStrike" dirty="0">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a:t>16,0</a:t>
                      </a:r>
                      <a:endParaRPr lang="ru-RU" sz="1000" b="0" i="0" u="none" strike="noStrike">
                        <a:latin typeface="Arial Cyr"/>
                      </a:endParaRPr>
                    </a:p>
                  </a:txBody>
                  <a:tcPr marL="9525" marR="9525" marT="9525" marB="0" anchor="b"/>
                </a:tc>
                <a:extLst>
                  <a:ext uri="{0D108BD9-81ED-4DB2-BD59-A6C34878D82A}">
                    <a16:rowId xmlns:a16="http://schemas.microsoft.com/office/drawing/2014/main" val="10004"/>
                  </a:ext>
                </a:extLst>
              </a:tr>
              <a:tr h="180000">
                <a:tc>
                  <a:txBody>
                    <a:bodyPr/>
                    <a:lstStyle/>
                    <a:p>
                      <a:pPr algn="ctr" fontAlgn="b"/>
                      <a:r>
                        <a:rPr lang="ru-RU" sz="1000" u="none" strike="noStrike"/>
                        <a:t>4</a:t>
                      </a:r>
                      <a:endParaRPr lang="ru-RU" sz="1000" b="0" i="0" u="none" strike="noStrike">
                        <a:latin typeface="Arial Cyr"/>
                      </a:endParaRPr>
                    </a:p>
                  </a:txBody>
                  <a:tcPr marL="9525" marR="9525" marT="9525" marB="0" anchor="b"/>
                </a:tc>
                <a:tc>
                  <a:txBody>
                    <a:bodyPr/>
                    <a:lstStyle/>
                    <a:p>
                      <a:pPr algn="ctr" fontAlgn="b"/>
                      <a:r>
                        <a:rPr lang="en-US" sz="1000" u="none" strike="noStrike" dirty="0"/>
                        <a:t>UAZ</a:t>
                      </a:r>
                      <a:r>
                        <a:rPr lang="ru-RU" sz="1000" u="none" strike="noStrike" dirty="0"/>
                        <a:t>-31512</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1990</a:t>
                      </a:r>
                      <a:endParaRPr lang="ru-RU" sz="1000" b="0" i="0" u="none" strike="noStrike" dirty="0">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a:t>16,0</a:t>
                      </a:r>
                      <a:endParaRPr lang="ru-RU" sz="1000" b="0" i="0" u="none" strike="noStrike">
                        <a:latin typeface="Arial Cyr"/>
                      </a:endParaRPr>
                    </a:p>
                  </a:txBody>
                  <a:tcPr marL="9525" marR="9525" marT="9525" marB="0" anchor="b"/>
                </a:tc>
                <a:extLst>
                  <a:ext uri="{0D108BD9-81ED-4DB2-BD59-A6C34878D82A}">
                    <a16:rowId xmlns:a16="http://schemas.microsoft.com/office/drawing/2014/main" val="10005"/>
                  </a:ext>
                </a:extLst>
              </a:tr>
              <a:tr h="180000">
                <a:tc>
                  <a:txBody>
                    <a:bodyPr/>
                    <a:lstStyle/>
                    <a:p>
                      <a:pPr algn="ctr" fontAlgn="b"/>
                      <a:r>
                        <a:rPr lang="ru-RU" sz="1000" u="none" strike="noStrike"/>
                        <a:t>5</a:t>
                      </a:r>
                      <a:endParaRPr lang="ru-RU" sz="1000" b="0" i="0" u="none" strike="noStrike">
                        <a:latin typeface="Arial Cyr"/>
                      </a:endParaRPr>
                    </a:p>
                  </a:txBody>
                  <a:tcPr marL="9525" marR="9525" marT="9525" marB="0" anchor="b"/>
                </a:tc>
                <a:tc>
                  <a:txBody>
                    <a:bodyPr/>
                    <a:lstStyle/>
                    <a:p>
                      <a:pPr algn="ctr" fontAlgn="b"/>
                      <a:r>
                        <a:rPr lang="en-US" sz="1000" u="none" strike="noStrike" dirty="0"/>
                        <a:t>UAZ</a:t>
                      </a:r>
                      <a:r>
                        <a:rPr lang="ru-RU" sz="1000" u="none" strike="noStrike" dirty="0"/>
                        <a:t>-31512</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1992</a:t>
                      </a:r>
                      <a:endParaRPr lang="ru-RU" sz="1000" b="0" i="0" u="none" strike="noStrike" dirty="0">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dirty="0"/>
                        <a:t>16,0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06"/>
                  </a:ext>
                </a:extLst>
              </a:tr>
              <a:tr h="180000">
                <a:tc>
                  <a:txBody>
                    <a:bodyPr/>
                    <a:lstStyle/>
                    <a:p>
                      <a:pPr algn="ctr" fontAlgn="b"/>
                      <a:r>
                        <a:rPr lang="ru-RU" sz="1000" u="none" strike="noStrike"/>
                        <a:t>6</a:t>
                      </a:r>
                      <a:endParaRPr lang="ru-RU" sz="1000" b="0" i="0" u="none" strike="noStrike">
                        <a:latin typeface="Arial Cyr"/>
                      </a:endParaRPr>
                    </a:p>
                  </a:txBody>
                  <a:tcPr marL="9525" marR="9525" marT="9525" marB="0" anchor="b"/>
                </a:tc>
                <a:tc>
                  <a:txBody>
                    <a:bodyPr/>
                    <a:lstStyle/>
                    <a:p>
                      <a:pPr algn="ctr" fontAlgn="b"/>
                      <a:r>
                        <a:rPr lang="en-US" sz="1000" u="none" strike="noStrike"/>
                        <a:t>BMW  X5 4,8 Si</a:t>
                      </a:r>
                      <a:endParaRPr lang="en-US" sz="1000" b="0" i="0" u="none" strike="noStrike">
                        <a:latin typeface="Arial Cyr"/>
                      </a:endParaRPr>
                    </a:p>
                  </a:txBody>
                  <a:tcPr marL="9525" marR="9525" marT="9525" marB="0" anchor="b"/>
                </a:tc>
                <a:tc>
                  <a:txBody>
                    <a:bodyPr/>
                    <a:lstStyle/>
                    <a:p>
                      <a:pPr algn="ctr" fontAlgn="b"/>
                      <a:r>
                        <a:rPr lang="ru-RU" sz="1000" u="none" strike="noStrike" dirty="0"/>
                        <a:t>2007</a:t>
                      </a:r>
                      <a:endParaRPr lang="ru-RU" sz="1000" b="0" i="0" u="none" strike="noStrike" dirty="0">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dirty="0"/>
                        <a:t>19,7</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07"/>
                  </a:ext>
                </a:extLst>
              </a:tr>
              <a:tr h="180000">
                <a:tc>
                  <a:txBody>
                    <a:bodyPr/>
                    <a:lstStyle/>
                    <a:p>
                      <a:pPr algn="ctr" fontAlgn="b"/>
                      <a:r>
                        <a:rPr lang="ru-RU" sz="1000" u="none" strike="noStrike"/>
                        <a:t>7</a:t>
                      </a:r>
                      <a:endParaRPr lang="ru-RU" sz="1000" b="0" i="0" u="none" strike="noStrike">
                        <a:latin typeface="Arial Cyr"/>
                      </a:endParaRPr>
                    </a:p>
                  </a:txBody>
                  <a:tcPr marL="9525" marR="9525" marT="9525" marB="0" anchor="b"/>
                </a:tc>
                <a:tc>
                  <a:txBody>
                    <a:bodyPr/>
                    <a:lstStyle/>
                    <a:p>
                      <a:pPr algn="ctr" fontAlgn="b"/>
                      <a:r>
                        <a:rPr lang="en-US" sz="1000" u="none" strike="noStrike" dirty="0" err="1"/>
                        <a:t>Damas</a:t>
                      </a:r>
                      <a:endParaRPr lang="ru-RU" sz="1000" b="0" i="0" u="none" strike="noStrike" dirty="0">
                        <a:latin typeface="Arial Cyr"/>
                      </a:endParaRPr>
                    </a:p>
                  </a:txBody>
                  <a:tcPr marL="9525" marR="9525" marT="9525" marB="0" anchor="b"/>
                </a:tc>
                <a:tc>
                  <a:txBody>
                    <a:bodyPr/>
                    <a:lstStyle/>
                    <a:p>
                      <a:pPr algn="ctr" fontAlgn="b"/>
                      <a:r>
                        <a:rPr lang="ru-RU" sz="1000" u="none" strike="noStrike"/>
                        <a:t>2008</a:t>
                      </a:r>
                      <a:endParaRPr lang="ru-RU" sz="1000" b="0" i="0" u="none" strike="noStrike">
                        <a:latin typeface="Arial Cyr"/>
                      </a:endParaRPr>
                    </a:p>
                  </a:txBody>
                  <a:tcPr marL="9525" marR="9525" marT="9525" marB="0" anchor="b"/>
                </a:tc>
                <a:tc>
                  <a:txBody>
                    <a:bodyPr/>
                    <a:lstStyle/>
                    <a:p>
                      <a:pPr algn="ctr" fontAlgn="b"/>
                      <a:r>
                        <a:rPr lang="en-US" sz="1000" u="none" strike="noStrike"/>
                        <a:t>gasoline</a:t>
                      </a:r>
                      <a:endParaRPr lang="ru-RU" sz="1000" b="0" i="0" u="none" strike="noStrike" dirty="0">
                        <a:latin typeface="Arial Cyr"/>
                      </a:endParaRPr>
                    </a:p>
                  </a:txBody>
                  <a:tcPr marL="9525" marR="9525" marT="9525" marB="0" anchor="b"/>
                </a:tc>
                <a:tc>
                  <a:txBody>
                    <a:bodyPr/>
                    <a:lstStyle/>
                    <a:p>
                      <a:pPr algn="ctr" fontAlgn="b"/>
                      <a:r>
                        <a:rPr lang="ru-RU" sz="1000" u="none" strike="noStrike" dirty="0"/>
                        <a:t>7,5</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08"/>
                  </a:ext>
                </a:extLst>
              </a:tr>
              <a:tr h="180000">
                <a:tc>
                  <a:txBody>
                    <a:bodyPr/>
                    <a:lstStyle/>
                    <a:p>
                      <a:pPr algn="ctr" fontAlgn="b"/>
                      <a:r>
                        <a:rPr lang="ru-RU" sz="1000" u="none" strike="noStrike"/>
                        <a:t>8</a:t>
                      </a:r>
                      <a:endParaRPr lang="ru-RU" sz="1000" b="0" i="0" u="none" strike="noStrike">
                        <a:latin typeface="Arial Cyr"/>
                      </a:endParaRPr>
                    </a:p>
                  </a:txBody>
                  <a:tcPr marL="9525" marR="9525" marT="9525" marB="0" anchor="b"/>
                </a:tc>
                <a:tc>
                  <a:txBody>
                    <a:bodyPr/>
                    <a:lstStyle/>
                    <a:p>
                      <a:pPr algn="ctr" fontAlgn="b"/>
                      <a:r>
                        <a:rPr lang="en-US" sz="1000" u="none" strike="noStrike" dirty="0" err="1"/>
                        <a:t>Damas</a:t>
                      </a:r>
                      <a:endParaRPr lang="ru-RU" sz="1000" b="0" i="0" u="none" strike="noStrike" dirty="0">
                        <a:latin typeface="Arial Cyr"/>
                      </a:endParaRPr>
                    </a:p>
                  </a:txBody>
                  <a:tcPr marL="9525" marR="9525" marT="9525" marB="0" anchor="b"/>
                </a:tc>
                <a:tc>
                  <a:txBody>
                    <a:bodyPr/>
                    <a:lstStyle/>
                    <a:p>
                      <a:pPr algn="ctr" fontAlgn="b"/>
                      <a:r>
                        <a:rPr lang="ru-RU" sz="1000" u="none" strike="noStrike"/>
                        <a:t>2008</a:t>
                      </a:r>
                      <a:endParaRPr lang="ru-RU" sz="1000" b="0" i="0" u="none" strike="noStrike">
                        <a:latin typeface="Arial Cyr"/>
                      </a:endParaRPr>
                    </a:p>
                  </a:txBody>
                  <a:tcPr marL="9525" marR="9525" marT="9525" marB="0" anchor="b"/>
                </a:tc>
                <a:tc>
                  <a:txBody>
                    <a:bodyPr/>
                    <a:lstStyle/>
                    <a:p>
                      <a:pPr algn="ctr" fontAlgn="b"/>
                      <a:r>
                        <a:rPr lang="en-US" sz="1000" u="none" strike="noStrike" dirty="0"/>
                        <a:t>gasoline</a:t>
                      </a:r>
                      <a:endParaRPr lang="ru-RU" sz="1000" b="0" i="0" u="none" strike="noStrike" dirty="0">
                        <a:latin typeface="Arial Cyr"/>
                      </a:endParaRPr>
                    </a:p>
                  </a:txBody>
                  <a:tcPr marL="9525" marR="9525" marT="9525" marB="0" anchor="b"/>
                </a:tc>
                <a:tc>
                  <a:txBody>
                    <a:bodyPr/>
                    <a:lstStyle/>
                    <a:p>
                      <a:pPr algn="ctr" fontAlgn="b"/>
                      <a:r>
                        <a:rPr lang="ru-RU" sz="1000" u="none" strike="noStrike" dirty="0"/>
                        <a:t>7,5</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09"/>
                  </a:ext>
                </a:extLst>
              </a:tr>
              <a:tr h="161925">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a:latin typeface="Arial Cyr"/>
                      </a:endParaRPr>
                    </a:p>
                  </a:txBody>
                  <a:tcPr marL="9525" marR="9525" marT="9525" marB="0" anchor="b"/>
                </a:tc>
                <a:tc>
                  <a:txBody>
                    <a:bodyPr/>
                    <a:lstStyle/>
                    <a:p>
                      <a:pPr algn="ctr" fontAlgn="b"/>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0"/>
                  </a:ext>
                </a:extLst>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269420113"/>
              </p:ext>
            </p:extLst>
          </p:nvPr>
        </p:nvGraphicFramePr>
        <p:xfrm>
          <a:off x="4714876" y="1490668"/>
          <a:ext cx="3987800" cy="2807700"/>
        </p:xfrm>
        <a:graphic>
          <a:graphicData uri="http://schemas.openxmlformats.org/drawingml/2006/table">
            <a:tbl>
              <a:tblPr>
                <a:tableStyleId>{284E427A-3D55-4303-BF80-6455036E1DE7}</a:tableStyleId>
              </a:tblPr>
              <a:tblGrid>
                <a:gridCol w="266488">
                  <a:extLst>
                    <a:ext uri="{9D8B030D-6E8A-4147-A177-3AD203B41FA5}">
                      <a16:colId xmlns:a16="http://schemas.microsoft.com/office/drawing/2014/main" val="20000"/>
                    </a:ext>
                  </a:extLst>
                </a:gridCol>
                <a:gridCol w="1399061">
                  <a:extLst>
                    <a:ext uri="{9D8B030D-6E8A-4147-A177-3AD203B41FA5}">
                      <a16:colId xmlns:a16="http://schemas.microsoft.com/office/drawing/2014/main" val="20001"/>
                    </a:ext>
                  </a:extLst>
                </a:gridCol>
                <a:gridCol w="609115">
                  <a:extLst>
                    <a:ext uri="{9D8B030D-6E8A-4147-A177-3AD203B41FA5}">
                      <a16:colId xmlns:a16="http://schemas.microsoft.com/office/drawing/2014/main" val="20002"/>
                    </a:ext>
                  </a:extLst>
                </a:gridCol>
                <a:gridCol w="710634">
                  <a:extLst>
                    <a:ext uri="{9D8B030D-6E8A-4147-A177-3AD203B41FA5}">
                      <a16:colId xmlns:a16="http://schemas.microsoft.com/office/drawing/2014/main" val="20003"/>
                    </a:ext>
                  </a:extLst>
                </a:gridCol>
                <a:gridCol w="1002502">
                  <a:extLst>
                    <a:ext uri="{9D8B030D-6E8A-4147-A177-3AD203B41FA5}">
                      <a16:colId xmlns:a16="http://schemas.microsoft.com/office/drawing/2014/main" val="20004"/>
                    </a:ext>
                  </a:extLst>
                </a:gridCol>
              </a:tblGrid>
              <a:tr h="161925">
                <a:tc>
                  <a:txBody>
                    <a:bodyPr/>
                    <a:lstStyle/>
                    <a:p>
                      <a:pPr algn="ctr" fontAlgn="b"/>
                      <a:endParaRPr lang="ru-RU" sz="1000" b="0" i="0" u="none" strike="noStrike" dirty="0">
                        <a:latin typeface="Arial Cyr"/>
                      </a:endParaRPr>
                    </a:p>
                  </a:txBody>
                  <a:tcPr marL="9525" marR="9525" marT="9525" marB="0" anchor="b"/>
                </a:tc>
                <a:tc gridSpan="2">
                  <a:txBody>
                    <a:bodyPr/>
                    <a:lstStyle/>
                    <a:p>
                      <a:pPr algn="l" fontAlgn="b"/>
                      <a:r>
                        <a:rPr lang="en-US" sz="1000" u="none" strike="noStrike" dirty="0"/>
                        <a:t>SPECIAL TRANSPORT</a:t>
                      </a:r>
                      <a:endParaRPr lang="ru-RU" sz="1000" b="1" i="1" u="none" strike="noStrike" dirty="0">
                        <a:latin typeface="Arial Cyr"/>
                      </a:endParaRPr>
                    </a:p>
                  </a:txBody>
                  <a:tcPr marL="9525" marR="9525" marT="9525" marB="0" anchor="b"/>
                </a:tc>
                <a:tc hMerge="1">
                  <a:txBody>
                    <a:bodyPr/>
                    <a:lstStyle/>
                    <a:p>
                      <a:endParaRPr lang="ru-RU"/>
                    </a:p>
                  </a:txBody>
                  <a:tcPr/>
                </a:tc>
                <a:tc>
                  <a:txBody>
                    <a:bodyPr/>
                    <a:lstStyle/>
                    <a:p>
                      <a:pPr algn="l" fontAlgn="b"/>
                      <a:endParaRPr lang="ru-RU" sz="1000" b="1" i="1" u="none" strike="noStrike">
                        <a:latin typeface="Arial Cyr"/>
                      </a:endParaRPr>
                    </a:p>
                  </a:txBody>
                  <a:tcPr marL="9525" marR="9525" marT="9525" marB="0" anchor="b"/>
                </a:tc>
                <a:tc>
                  <a:txBody>
                    <a:bodyPr/>
                    <a:lstStyle/>
                    <a:p>
                      <a:pPr algn="l" fontAlgn="b"/>
                      <a:r>
                        <a:rPr lang="ru-RU" sz="1000" u="none" strike="noStrike"/>
                        <a:t> </a:t>
                      </a:r>
                      <a:endParaRPr lang="ru-RU" sz="1000" b="1" i="1" u="none" strike="noStrike">
                        <a:latin typeface="Arial Cyr"/>
                      </a:endParaRPr>
                    </a:p>
                  </a:txBody>
                  <a:tcPr marL="9525" marR="9525" marT="9525" marB="0" anchor="b"/>
                </a:tc>
                <a:extLst>
                  <a:ext uri="{0D108BD9-81ED-4DB2-BD59-A6C34878D82A}">
                    <a16:rowId xmlns:a16="http://schemas.microsoft.com/office/drawing/2014/main" val="10000"/>
                  </a:ext>
                </a:extLst>
              </a:tr>
              <a:tr h="485775">
                <a:tc>
                  <a:txBody>
                    <a:bodyPr/>
                    <a:lstStyle/>
                    <a:p>
                      <a:pPr algn="ctr" fontAlgn="ctr"/>
                      <a:r>
                        <a:rPr lang="ru-RU" sz="1000" u="none" strike="noStrike"/>
                        <a:t>№</a:t>
                      </a:r>
                      <a:endParaRPr lang="ru-RU" sz="1000" b="0" i="0" u="none" strike="noStrike">
                        <a:latin typeface="Arial Cyr"/>
                      </a:endParaRPr>
                    </a:p>
                  </a:txBody>
                  <a:tcPr marL="9525" marR="9525" marT="9525" marB="0" anchor="ctr"/>
                </a:tc>
                <a:tc>
                  <a:txBody>
                    <a:bodyPr/>
                    <a:lstStyle/>
                    <a:p>
                      <a:pPr algn="ctr" fontAlgn="ctr"/>
                      <a:r>
                        <a:rPr lang="en-US" sz="1000" u="none" strike="noStrike" dirty="0"/>
                        <a:t>Make</a:t>
                      </a:r>
                      <a:r>
                        <a:rPr lang="en-US" sz="1000" u="none" strike="noStrike" baseline="0" dirty="0"/>
                        <a:t> </a:t>
                      </a:r>
                      <a:r>
                        <a:rPr lang="en-US" sz="1000" u="none" strike="noStrike" dirty="0"/>
                        <a:t>of</a:t>
                      </a:r>
                      <a:r>
                        <a:rPr lang="en-US" sz="1000" u="none" strike="noStrike" baseline="0" dirty="0"/>
                        <a:t> vehicles</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Year of issue</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Type </a:t>
                      </a:r>
                    </a:p>
                    <a:p>
                      <a:pPr algn="ctr" fontAlgn="ctr"/>
                      <a:r>
                        <a:rPr lang="en-US" sz="1000" u="none" strike="noStrike" dirty="0"/>
                        <a:t>of fuel</a:t>
                      </a:r>
                      <a:endParaRPr lang="ru-RU" sz="1000" b="0" i="0" u="none" strike="noStrike" dirty="0">
                        <a:latin typeface="Arial Cyr"/>
                      </a:endParaRPr>
                    </a:p>
                  </a:txBody>
                  <a:tcPr marL="9525" marR="9525" marT="9525" marB="0" anchor="ctr"/>
                </a:tc>
                <a:tc>
                  <a:txBody>
                    <a:bodyPr/>
                    <a:lstStyle/>
                    <a:p>
                      <a:pPr algn="ctr" fontAlgn="ctr"/>
                      <a:r>
                        <a:rPr lang="en-US" sz="1000" u="none" strike="noStrike" dirty="0"/>
                        <a:t>Fuel allowance per 100 km and 1 engine hour</a:t>
                      </a:r>
                      <a:endParaRPr lang="ru-RU" sz="1000" b="0" i="0" u="none" strike="noStrike" dirty="0">
                        <a:latin typeface="Arial Cyr"/>
                      </a:endParaRPr>
                    </a:p>
                  </a:txBody>
                  <a:tcPr marL="9525" marR="9525" marT="9525" marB="0" anchor="ctr"/>
                </a:tc>
                <a:extLst>
                  <a:ext uri="{0D108BD9-81ED-4DB2-BD59-A6C34878D82A}">
                    <a16:rowId xmlns:a16="http://schemas.microsoft.com/office/drawing/2014/main" val="10001"/>
                  </a:ext>
                </a:extLst>
              </a:tr>
              <a:tr h="180000">
                <a:tc>
                  <a:txBody>
                    <a:bodyPr/>
                    <a:lstStyle/>
                    <a:p>
                      <a:pPr algn="ctr" fontAlgn="b"/>
                      <a:r>
                        <a:rPr lang="ru-RU" sz="1000" u="none" strike="noStrike" dirty="0"/>
                        <a:t>1</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-4310</a:t>
                      </a:r>
                      <a:endParaRPr lang="ru-RU" sz="1000" b="0" i="0" u="none" strike="noStrike" dirty="0">
                        <a:latin typeface="Arial Cyr"/>
                      </a:endParaRPr>
                    </a:p>
                  </a:txBody>
                  <a:tcPr marL="9525" marR="9525" marT="9525" marB="0" anchor="b"/>
                </a:tc>
                <a:tc>
                  <a:txBody>
                    <a:bodyPr/>
                    <a:lstStyle/>
                    <a:p>
                      <a:pPr algn="ctr" fontAlgn="b"/>
                      <a:r>
                        <a:rPr lang="ru-RU" sz="1000" u="none" strike="noStrike"/>
                        <a:t>1983</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34,9</a:t>
                      </a:r>
                      <a:endParaRPr lang="ru-RU" sz="1000" b="0" i="0" u="none" strike="noStrike">
                        <a:latin typeface="Arial Cyr"/>
                      </a:endParaRPr>
                    </a:p>
                  </a:txBody>
                  <a:tcPr marL="9525" marR="9525" marT="9525" marB="0" anchor="b"/>
                </a:tc>
                <a:extLst>
                  <a:ext uri="{0D108BD9-81ED-4DB2-BD59-A6C34878D82A}">
                    <a16:rowId xmlns:a16="http://schemas.microsoft.com/office/drawing/2014/main" val="10002"/>
                  </a:ext>
                </a:extLst>
              </a:tr>
              <a:tr h="180000">
                <a:tc>
                  <a:txBody>
                    <a:bodyPr/>
                    <a:lstStyle/>
                    <a:p>
                      <a:pPr algn="ctr" fontAlgn="b"/>
                      <a:r>
                        <a:rPr lang="ru-RU" sz="1000" u="none" strike="noStrike" dirty="0"/>
                        <a:t>2</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-4310</a:t>
                      </a:r>
                      <a:endParaRPr lang="ru-RU" sz="1000" b="0" i="0" u="none" strike="noStrike" dirty="0">
                        <a:latin typeface="Arial Cyr"/>
                      </a:endParaRPr>
                    </a:p>
                  </a:txBody>
                  <a:tcPr marL="9525" marR="9525" marT="9525" marB="0" anchor="b"/>
                </a:tc>
                <a:tc>
                  <a:txBody>
                    <a:bodyPr/>
                    <a:lstStyle/>
                    <a:p>
                      <a:pPr algn="ctr" fontAlgn="b"/>
                      <a:r>
                        <a:rPr lang="ru-RU" sz="1000" u="none" strike="noStrike"/>
                        <a:t>1987</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34,9</a:t>
                      </a:r>
                      <a:endParaRPr lang="ru-RU" sz="1000" b="0" i="0" u="none" strike="noStrike">
                        <a:latin typeface="Arial Cyr"/>
                      </a:endParaRPr>
                    </a:p>
                  </a:txBody>
                  <a:tcPr marL="9525" marR="9525" marT="9525" marB="0" anchor="b"/>
                </a:tc>
                <a:extLst>
                  <a:ext uri="{0D108BD9-81ED-4DB2-BD59-A6C34878D82A}">
                    <a16:rowId xmlns:a16="http://schemas.microsoft.com/office/drawing/2014/main" val="10003"/>
                  </a:ext>
                </a:extLst>
              </a:tr>
              <a:tr h="180000">
                <a:tc>
                  <a:txBody>
                    <a:bodyPr/>
                    <a:lstStyle/>
                    <a:p>
                      <a:pPr algn="ctr" fontAlgn="b"/>
                      <a:r>
                        <a:rPr lang="ru-RU" sz="1000" u="none" strike="noStrike" dirty="0"/>
                        <a:t>3</a:t>
                      </a:r>
                      <a:endParaRPr lang="ru-RU" sz="1000" b="0" i="0" u="none" strike="noStrike" dirty="0">
                        <a:latin typeface="Arial Cyr"/>
                      </a:endParaRPr>
                    </a:p>
                  </a:txBody>
                  <a:tcPr marL="9525" marR="9525" marT="9525" marB="0" anchor="b"/>
                </a:tc>
                <a:tc>
                  <a:txBody>
                    <a:bodyPr/>
                    <a:lstStyle/>
                    <a:p>
                      <a:pPr algn="l" fontAlgn="b"/>
                      <a:r>
                        <a:rPr lang="en-US" sz="1000" u="none" strike="noStrike" dirty="0"/>
                        <a:t>MAZ</a:t>
                      </a:r>
                      <a:r>
                        <a:rPr lang="ru-RU" sz="1000" u="none" strike="noStrike" dirty="0"/>
                        <a:t>-5337</a:t>
                      </a:r>
                      <a:endParaRPr lang="ru-RU" sz="1000" b="0" i="0" u="none" strike="noStrike" dirty="0">
                        <a:latin typeface="Arial Cyr"/>
                      </a:endParaRPr>
                    </a:p>
                  </a:txBody>
                  <a:tcPr marL="9525" marR="9525" marT="9525" marB="0" anchor="b"/>
                </a:tc>
                <a:tc>
                  <a:txBody>
                    <a:bodyPr/>
                    <a:lstStyle/>
                    <a:p>
                      <a:pPr algn="ctr" fontAlgn="b"/>
                      <a:r>
                        <a:rPr lang="ru-RU" sz="1000" u="none" strike="noStrike"/>
                        <a:t>1994</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33,0 + 7,2</a:t>
                      </a:r>
                      <a:endParaRPr lang="ru-RU" sz="1000" b="0" i="0" u="none" strike="noStrike">
                        <a:latin typeface="Arial Cyr"/>
                      </a:endParaRPr>
                    </a:p>
                  </a:txBody>
                  <a:tcPr marL="9525" marR="9525" marT="9525" marB="0" anchor="b"/>
                </a:tc>
                <a:extLst>
                  <a:ext uri="{0D108BD9-81ED-4DB2-BD59-A6C34878D82A}">
                    <a16:rowId xmlns:a16="http://schemas.microsoft.com/office/drawing/2014/main" val="10004"/>
                  </a:ext>
                </a:extLst>
              </a:tr>
              <a:tr h="180000">
                <a:tc>
                  <a:txBody>
                    <a:bodyPr/>
                    <a:lstStyle/>
                    <a:p>
                      <a:pPr algn="ctr" fontAlgn="b"/>
                      <a:r>
                        <a:rPr lang="ru-RU" sz="1000" u="none" strike="noStrike" dirty="0"/>
                        <a:t>4</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-53212</a:t>
                      </a:r>
                      <a:endParaRPr lang="ru-RU" sz="1000" b="0" i="0" u="none" strike="noStrike" dirty="0">
                        <a:latin typeface="Arial Cyr"/>
                      </a:endParaRPr>
                    </a:p>
                  </a:txBody>
                  <a:tcPr marL="9525" marR="9525" marT="9525" marB="0" anchor="b"/>
                </a:tc>
                <a:tc>
                  <a:txBody>
                    <a:bodyPr/>
                    <a:lstStyle/>
                    <a:p>
                      <a:pPr algn="ctr" fontAlgn="b"/>
                      <a:r>
                        <a:rPr lang="ru-RU" sz="1000" u="none" strike="noStrike" dirty="0"/>
                        <a:t>1995</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42,9 + 8,8</a:t>
                      </a:r>
                      <a:endParaRPr lang="ru-RU" sz="1000" b="0" i="0" u="none" strike="noStrike">
                        <a:latin typeface="Arial Cyr"/>
                      </a:endParaRPr>
                    </a:p>
                  </a:txBody>
                  <a:tcPr marL="9525" marR="9525" marT="9525" marB="0" anchor="b"/>
                </a:tc>
                <a:extLst>
                  <a:ext uri="{0D108BD9-81ED-4DB2-BD59-A6C34878D82A}">
                    <a16:rowId xmlns:a16="http://schemas.microsoft.com/office/drawing/2014/main" val="10005"/>
                  </a:ext>
                </a:extLst>
              </a:tr>
              <a:tr h="180000">
                <a:tc>
                  <a:txBody>
                    <a:bodyPr/>
                    <a:lstStyle/>
                    <a:p>
                      <a:pPr algn="ctr" fontAlgn="b"/>
                      <a:r>
                        <a:rPr lang="ru-RU" sz="1000" u="none" strike="noStrike" dirty="0"/>
                        <a:t>5</a:t>
                      </a:r>
                      <a:endParaRPr lang="ru-RU" sz="1000" b="0" i="0" u="none" strike="noStrike" dirty="0">
                        <a:latin typeface="Arial Cyr"/>
                      </a:endParaRPr>
                    </a:p>
                  </a:txBody>
                  <a:tcPr marL="9525" marR="9525" marT="9525" marB="0" anchor="b"/>
                </a:tc>
                <a:tc>
                  <a:txBody>
                    <a:bodyPr/>
                    <a:lstStyle/>
                    <a:p>
                      <a:pPr algn="l" fontAlgn="b"/>
                      <a:r>
                        <a:rPr lang="en-US" sz="1000" u="none" strike="noStrike" dirty="0"/>
                        <a:t>KRAZ</a:t>
                      </a:r>
                      <a:r>
                        <a:rPr lang="ru-RU" sz="1000" u="none" strike="noStrike" dirty="0"/>
                        <a:t>-257</a:t>
                      </a:r>
                      <a:endParaRPr lang="ru-RU" sz="1000" b="0" i="0" u="none" strike="noStrike" dirty="0">
                        <a:latin typeface="Arial Cyr"/>
                      </a:endParaRPr>
                    </a:p>
                  </a:txBody>
                  <a:tcPr marL="9525" marR="9525" marT="9525" marB="0" anchor="b"/>
                </a:tc>
                <a:tc>
                  <a:txBody>
                    <a:bodyPr/>
                    <a:lstStyle/>
                    <a:p>
                      <a:pPr algn="ctr" fontAlgn="b"/>
                      <a:r>
                        <a:rPr lang="ru-RU" sz="1000" u="none" strike="noStrike" dirty="0"/>
                        <a:t>1986</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a:latin typeface="Arial Cyr"/>
                      </a:endParaRPr>
                    </a:p>
                  </a:txBody>
                  <a:tcPr marL="9525" marR="9525" marT="9525" marB="0" anchor="b"/>
                </a:tc>
                <a:tc>
                  <a:txBody>
                    <a:bodyPr/>
                    <a:lstStyle/>
                    <a:p>
                      <a:pPr algn="ctr" fontAlgn="b"/>
                      <a:r>
                        <a:rPr lang="ru-RU" sz="1000" u="none" strike="noStrike"/>
                        <a:t>56,0 + 8,8</a:t>
                      </a:r>
                      <a:endParaRPr lang="ru-RU" sz="1000" b="0" i="0" u="none" strike="noStrike">
                        <a:latin typeface="Arial Cyr"/>
                      </a:endParaRPr>
                    </a:p>
                  </a:txBody>
                  <a:tcPr marL="9525" marR="9525" marT="9525" marB="0" anchor="b"/>
                </a:tc>
                <a:extLst>
                  <a:ext uri="{0D108BD9-81ED-4DB2-BD59-A6C34878D82A}">
                    <a16:rowId xmlns:a16="http://schemas.microsoft.com/office/drawing/2014/main" val="10006"/>
                  </a:ext>
                </a:extLst>
              </a:tr>
              <a:tr h="180000">
                <a:tc>
                  <a:txBody>
                    <a:bodyPr/>
                    <a:lstStyle/>
                    <a:p>
                      <a:pPr algn="ctr" fontAlgn="b"/>
                      <a:r>
                        <a:rPr lang="ru-RU" sz="1000" u="none" strike="noStrike" dirty="0"/>
                        <a:t>6</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-53228</a:t>
                      </a:r>
                      <a:endParaRPr lang="ru-RU" sz="1000" b="0" i="0" u="none" strike="noStrike" dirty="0">
                        <a:latin typeface="Arial Cyr"/>
                      </a:endParaRPr>
                    </a:p>
                  </a:txBody>
                  <a:tcPr marL="9525" marR="9525" marT="9525" marB="0" anchor="b"/>
                </a:tc>
                <a:tc>
                  <a:txBody>
                    <a:bodyPr/>
                    <a:lstStyle/>
                    <a:p>
                      <a:pPr algn="ctr" fontAlgn="b"/>
                      <a:r>
                        <a:rPr lang="ru-RU" sz="1000" u="none" strike="noStrike" dirty="0"/>
                        <a:t>2009</a:t>
                      </a:r>
                      <a:endParaRPr lang="ru-RU" sz="1000" b="0" i="0" u="none" strike="noStrike" dirty="0">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48,0 + 8,8</a:t>
                      </a:r>
                      <a:endParaRPr lang="ru-RU" sz="1000" b="0" i="0" u="none" strike="noStrike">
                        <a:latin typeface="Arial Cyr"/>
                      </a:endParaRPr>
                    </a:p>
                  </a:txBody>
                  <a:tcPr marL="9525" marR="9525" marT="9525" marB="0" anchor="b"/>
                </a:tc>
                <a:extLst>
                  <a:ext uri="{0D108BD9-81ED-4DB2-BD59-A6C34878D82A}">
                    <a16:rowId xmlns:a16="http://schemas.microsoft.com/office/drawing/2014/main" val="10007"/>
                  </a:ext>
                </a:extLst>
              </a:tr>
              <a:tr h="180000">
                <a:tc>
                  <a:txBody>
                    <a:bodyPr/>
                    <a:lstStyle/>
                    <a:p>
                      <a:pPr algn="ctr" fontAlgn="b"/>
                      <a:r>
                        <a:rPr lang="ru-RU" sz="1000" u="none" strike="noStrike" dirty="0"/>
                        <a:t>7</a:t>
                      </a:r>
                      <a:endParaRPr lang="ru-RU" sz="1000" b="0" i="0" u="none" strike="noStrike" dirty="0">
                        <a:latin typeface="Arial Cyr"/>
                      </a:endParaRPr>
                    </a:p>
                  </a:txBody>
                  <a:tcPr marL="9525" marR="9525" marT="9525" marB="0" anchor="b"/>
                </a:tc>
                <a:tc>
                  <a:txBody>
                    <a:bodyPr/>
                    <a:lstStyle/>
                    <a:p>
                      <a:pPr algn="l" fontAlgn="b"/>
                      <a:r>
                        <a:rPr lang="en-US" sz="1000" u="none" strike="noStrike" dirty="0"/>
                        <a:t>KAMAZ</a:t>
                      </a:r>
                      <a:r>
                        <a:rPr lang="ru-RU" sz="1000" u="none" strike="noStrike" dirty="0"/>
                        <a:t>-53228</a:t>
                      </a:r>
                      <a:endParaRPr lang="ru-RU"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48,0 + 8,8</a:t>
                      </a:r>
                      <a:endParaRPr lang="ru-RU" sz="1000" b="0" i="0" u="none" strike="noStrike">
                        <a:latin typeface="Arial Cyr"/>
                      </a:endParaRPr>
                    </a:p>
                  </a:txBody>
                  <a:tcPr marL="9525" marR="9525" marT="9525" marB="0" anchor="b"/>
                </a:tc>
                <a:extLst>
                  <a:ext uri="{0D108BD9-81ED-4DB2-BD59-A6C34878D82A}">
                    <a16:rowId xmlns:a16="http://schemas.microsoft.com/office/drawing/2014/main" val="10008"/>
                  </a:ext>
                </a:extLst>
              </a:tr>
              <a:tr h="180000">
                <a:tc>
                  <a:txBody>
                    <a:bodyPr/>
                    <a:lstStyle/>
                    <a:p>
                      <a:pPr algn="ctr" fontAlgn="b"/>
                      <a:r>
                        <a:rPr lang="ru-RU" sz="1000" u="none" strike="noStrike" dirty="0"/>
                        <a:t>8</a:t>
                      </a:r>
                      <a:endParaRPr lang="ru-RU" sz="1000" b="0" i="0" u="none" strike="noStrike" dirty="0">
                        <a:latin typeface="Arial Cyr"/>
                      </a:endParaRPr>
                    </a:p>
                  </a:txBody>
                  <a:tcPr marL="9525" marR="9525" marT="9525" marB="0" anchor="b"/>
                </a:tc>
                <a:tc>
                  <a:txBody>
                    <a:bodyPr/>
                    <a:lstStyle/>
                    <a:p>
                      <a:pPr algn="l" fontAlgn="b"/>
                      <a:r>
                        <a:rPr lang="en-US" sz="1000" u="none" strike="noStrike" dirty="0"/>
                        <a:t>URAL</a:t>
                      </a:r>
                      <a:r>
                        <a:rPr lang="ru-RU" sz="1000" u="none" strike="noStrike" dirty="0"/>
                        <a:t>-55571</a:t>
                      </a:r>
                      <a:endParaRPr lang="ru-RU" sz="1000" b="0" i="0" u="none" strike="noStrike" dirty="0">
                        <a:latin typeface="Arial Cyr"/>
                      </a:endParaRPr>
                    </a:p>
                  </a:txBody>
                  <a:tcPr marL="9525" marR="9525" marT="9525" marB="0" anchor="b"/>
                </a:tc>
                <a:tc>
                  <a:txBody>
                    <a:bodyPr/>
                    <a:lstStyle/>
                    <a:p>
                      <a:pPr algn="ctr" fontAlgn="b"/>
                      <a:r>
                        <a:rPr lang="ru-RU" sz="1000" u="none" strike="noStrike"/>
                        <a:t>2008</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a:t>47,0+8,8</a:t>
                      </a:r>
                      <a:endParaRPr lang="ru-RU" sz="1000" b="0" i="0" u="none" strike="noStrike">
                        <a:latin typeface="Arial Cyr"/>
                      </a:endParaRPr>
                    </a:p>
                  </a:txBody>
                  <a:tcPr marL="9525" marR="9525" marT="9525" marB="0" anchor="b"/>
                </a:tc>
                <a:extLst>
                  <a:ext uri="{0D108BD9-81ED-4DB2-BD59-A6C34878D82A}">
                    <a16:rowId xmlns:a16="http://schemas.microsoft.com/office/drawing/2014/main" val="10009"/>
                  </a:ext>
                </a:extLst>
              </a:tr>
              <a:tr h="180000">
                <a:tc>
                  <a:txBody>
                    <a:bodyPr/>
                    <a:lstStyle/>
                    <a:p>
                      <a:pPr algn="ctr" fontAlgn="b"/>
                      <a:r>
                        <a:rPr lang="ru-RU" sz="1000" u="none" strike="noStrike" dirty="0"/>
                        <a:t>9</a:t>
                      </a:r>
                      <a:endParaRPr lang="ru-RU" sz="1000" b="0" i="0" u="none" strike="noStrike" dirty="0">
                        <a:latin typeface="Arial Cyr"/>
                      </a:endParaRPr>
                    </a:p>
                  </a:txBody>
                  <a:tcPr marL="9525" marR="9525" marT="9525" marB="0" anchor="b"/>
                </a:tc>
                <a:tc>
                  <a:txBody>
                    <a:bodyPr/>
                    <a:lstStyle/>
                    <a:p>
                      <a:pPr algn="l" fontAlgn="b"/>
                      <a:r>
                        <a:rPr lang="en-US" sz="1000" u="none" strike="noStrike" dirty="0"/>
                        <a:t>Ural-4320 PARM</a:t>
                      </a:r>
                      <a:endParaRPr lang="ru-RU"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35,0+4,0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0"/>
                  </a:ext>
                </a:extLst>
              </a:tr>
              <a:tr h="180000">
                <a:tc>
                  <a:txBody>
                    <a:bodyPr/>
                    <a:lstStyle/>
                    <a:p>
                      <a:pPr algn="ctr" fontAlgn="b"/>
                      <a:r>
                        <a:rPr lang="ru-RU" sz="1000" u="none" strike="noStrike" dirty="0"/>
                        <a:t>10</a:t>
                      </a:r>
                      <a:endParaRPr lang="ru-RU" sz="1000" b="0" i="0" u="none" strike="noStrike" dirty="0">
                        <a:latin typeface="Arial Cyr"/>
                      </a:endParaRPr>
                    </a:p>
                  </a:txBody>
                  <a:tcPr marL="9525" marR="9525" marT="9525" marB="0" anchor="b"/>
                </a:tc>
                <a:tc>
                  <a:txBody>
                    <a:bodyPr/>
                    <a:lstStyle/>
                    <a:p>
                      <a:pPr algn="l" fontAlgn="b"/>
                      <a:r>
                        <a:rPr lang="en-US" sz="1000" u="none" strike="noStrike" dirty="0"/>
                        <a:t>Ural-4320 PARM</a:t>
                      </a:r>
                      <a:endParaRPr lang="ru-RU"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35,0+4,0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1"/>
                  </a:ext>
                </a:extLst>
              </a:tr>
              <a:tr h="180000">
                <a:tc>
                  <a:txBody>
                    <a:bodyPr/>
                    <a:lstStyle/>
                    <a:p>
                      <a:pPr algn="ctr" fontAlgn="b"/>
                      <a:r>
                        <a:rPr lang="ru-RU" sz="1000" u="none" strike="noStrike" dirty="0"/>
                        <a:t>11</a:t>
                      </a:r>
                      <a:endParaRPr lang="ru-RU" sz="1000" b="0" i="0" u="none" strike="noStrike" dirty="0">
                        <a:latin typeface="Arial Cyr"/>
                      </a:endParaRPr>
                    </a:p>
                  </a:txBody>
                  <a:tcPr marL="9525" marR="9525" marT="9525" marB="0" anchor="b"/>
                </a:tc>
                <a:tc>
                  <a:txBody>
                    <a:bodyPr/>
                    <a:lstStyle/>
                    <a:p>
                      <a:pPr algn="l" fontAlgn="b"/>
                      <a:r>
                        <a:rPr lang="en-US" sz="1000" u="none" strike="noStrike" dirty="0"/>
                        <a:t>Ural</a:t>
                      </a:r>
                      <a:r>
                        <a:rPr lang="ru-RU" sz="1000" u="none" strike="noStrike" dirty="0"/>
                        <a:t>-4320 </a:t>
                      </a:r>
                      <a:endParaRPr lang="ru-RU"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35,0</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2"/>
                  </a:ext>
                </a:extLst>
              </a:tr>
              <a:tr h="180000">
                <a:tc>
                  <a:txBody>
                    <a:bodyPr/>
                    <a:lstStyle/>
                    <a:p>
                      <a:pPr algn="ctr" fontAlgn="b"/>
                      <a:r>
                        <a:rPr lang="ru-RU" sz="1000" u="none" strike="noStrike" dirty="0"/>
                        <a:t>12</a:t>
                      </a:r>
                      <a:endParaRPr lang="ru-RU" sz="1000" b="0" i="0" u="none" strike="noStrike" dirty="0">
                        <a:latin typeface="Arial Cyr"/>
                      </a:endParaRPr>
                    </a:p>
                  </a:txBody>
                  <a:tcPr marL="9525" marR="9525" marT="9525" marB="0" anchor="b"/>
                </a:tc>
                <a:tc>
                  <a:txBody>
                    <a:bodyPr/>
                    <a:lstStyle/>
                    <a:p>
                      <a:pPr algn="l" fontAlgn="b"/>
                      <a:r>
                        <a:rPr lang="en-US" sz="1000" u="none" strike="noStrike" dirty="0"/>
                        <a:t>Ural</a:t>
                      </a:r>
                      <a:r>
                        <a:rPr lang="ru-RU" sz="1000" u="none" strike="noStrike" dirty="0"/>
                        <a:t>-325512</a:t>
                      </a:r>
                      <a:endParaRPr lang="ru-RU" sz="1000" b="0" i="0" u="none" strike="noStrike" dirty="0">
                        <a:latin typeface="Arial Cyr"/>
                      </a:endParaRPr>
                    </a:p>
                  </a:txBody>
                  <a:tcPr marL="9525" marR="9525" marT="9525" marB="0" anchor="b"/>
                </a:tc>
                <a:tc>
                  <a:txBody>
                    <a:bodyPr/>
                    <a:lstStyle/>
                    <a:p>
                      <a:pPr algn="ctr" fontAlgn="b"/>
                      <a:r>
                        <a:rPr lang="ru-RU" sz="1000" u="none" strike="noStrike"/>
                        <a:t>2009</a:t>
                      </a:r>
                      <a:endParaRPr lang="ru-RU" sz="1000" b="0" i="0" u="none" strike="noStrike">
                        <a:latin typeface="Arial Cyr"/>
                      </a:endParaRPr>
                    </a:p>
                  </a:txBody>
                  <a:tcPr marL="9525" marR="9525" marT="9525" marB="0" anchor="b"/>
                </a:tc>
                <a:tc>
                  <a:txBody>
                    <a:bodyPr/>
                    <a:lstStyle/>
                    <a:p>
                      <a:pPr algn="ctr" fontAlgn="b"/>
                      <a:r>
                        <a:rPr lang="en-US" sz="1000" u="none" strike="noStrike" dirty="0"/>
                        <a:t>diesel</a:t>
                      </a:r>
                      <a:endParaRPr lang="ru-RU" sz="1000" b="0" i="0" u="none" strike="noStrike" dirty="0">
                        <a:latin typeface="Arial Cyr"/>
                      </a:endParaRPr>
                    </a:p>
                  </a:txBody>
                  <a:tcPr marL="9525" marR="9525" marT="9525" marB="0" anchor="b"/>
                </a:tc>
                <a:tc>
                  <a:txBody>
                    <a:bodyPr/>
                    <a:lstStyle/>
                    <a:p>
                      <a:pPr algn="ctr" fontAlgn="b"/>
                      <a:r>
                        <a:rPr lang="ru-RU" sz="1000" u="none" strike="noStrike" dirty="0"/>
                        <a:t>36,4</a:t>
                      </a:r>
                      <a:endParaRPr lang="ru-RU" sz="1000" b="0" i="0" u="none" strike="noStrike" dirty="0">
                        <a:latin typeface="Arial Cyr"/>
                      </a:endParaRPr>
                    </a:p>
                  </a:txBody>
                  <a:tcPr marL="9525" marR="9525" marT="9525" marB="0" anchor="b"/>
                </a:tc>
                <a:extLst>
                  <a:ext uri="{0D108BD9-81ED-4DB2-BD59-A6C34878D82A}">
                    <a16:rowId xmlns:a16="http://schemas.microsoft.com/office/drawing/2014/main" val="10013"/>
                  </a:ext>
                </a:extLst>
              </a:tr>
            </a:tbl>
          </a:graphicData>
        </a:graphic>
      </p:graphicFrame>
      <p:sp>
        <p:nvSpPr>
          <p:cNvPr id="5" name="TextBox 4"/>
          <p:cNvSpPr txBox="1"/>
          <p:nvPr/>
        </p:nvSpPr>
        <p:spPr>
          <a:xfrm>
            <a:off x="500034" y="500042"/>
            <a:ext cx="2999539"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General information</a:t>
            </a:r>
            <a:endParaRPr lang="ru-RU" sz="2000" b="1" dirty="0">
              <a:solidFill>
                <a:schemeClr val="bg1"/>
              </a:solidFill>
            </a:endParaRPr>
          </a:p>
        </p:txBody>
      </p:sp>
      <p:sp>
        <p:nvSpPr>
          <p:cNvPr id="6" name="TextBox 5"/>
          <p:cNvSpPr txBox="1"/>
          <p:nvPr/>
        </p:nvSpPr>
        <p:spPr>
          <a:xfrm>
            <a:off x="5436097" y="500042"/>
            <a:ext cx="3350746"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80113" y="500042"/>
            <a:ext cx="320673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
        <p:nvSpPr>
          <p:cNvPr id="47105" name="Rectangle 1"/>
          <p:cNvSpPr>
            <a:spLocks noChangeArrowheads="1"/>
          </p:cNvSpPr>
          <p:nvPr/>
        </p:nvSpPr>
        <p:spPr bwMode="auto">
          <a:xfrm>
            <a:off x="428596" y="1501731"/>
            <a:ext cx="8429684" cy="443198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b="1" dirty="0">
                <a:solidFill>
                  <a:srgbClr val="C00000"/>
                </a:solidFill>
                <a:latin typeface="Arial" pitchFamily="34" charset="0"/>
                <a:ea typeface="Times New Roman" pitchFamily="18" charset="0"/>
                <a:cs typeface="Arial" pitchFamily="34" charset="0"/>
              </a:rPr>
              <a:t>History of incorporation</a:t>
            </a:r>
            <a:endParaRPr kumimoji="0" lang="ru-RU" b="0" i="0" u="none" strike="noStrike" cap="none" normalizeH="0" baseline="0" dirty="0">
              <a:ln>
                <a:noFill/>
              </a:ln>
              <a:solidFill>
                <a:schemeClr val="tx1"/>
              </a:solidFill>
              <a:effectLst/>
              <a:latin typeface="Arial" pitchFamily="34" charset="0"/>
              <a:cs typeface="Arial" pitchFamily="34" charset="0"/>
            </a:endParaRPr>
          </a:p>
          <a:p>
            <a:pPr lvl="0" indent="457200" algn="just" eaLnBrk="0" fontAlgn="base" hangingPunct="0">
              <a:lnSpc>
                <a:spcPct val="150000"/>
              </a:lnSpc>
              <a:spcBef>
                <a:spcPct val="0"/>
              </a:spcBef>
              <a:spcAft>
                <a:spcPct val="0"/>
              </a:spcAft>
            </a:pPr>
            <a:r>
              <a:rPr lang="en-US" sz="1600" dirty="0">
                <a:solidFill>
                  <a:srgbClr val="000000"/>
                </a:solidFill>
                <a:latin typeface="Arial" pitchFamily="34" charset="0"/>
                <a:ea typeface="Times New Roman" pitchFamily="18" charset="0"/>
                <a:cs typeface="Arial" pitchFamily="34" charset="0"/>
              </a:rPr>
              <a:t>The Joint-Stock Company «MAKHSUSELEKTRTARMOKKURILISH» was incorporated in 1995 by setting-up a structural unit "Specialized Construction and Installation Administration" based on "</a:t>
            </a:r>
            <a:r>
              <a:rPr lang="en-US" sz="1600" dirty="0" err="1">
                <a:solidFill>
                  <a:srgbClr val="000000"/>
                </a:solidFill>
                <a:latin typeface="Arial" pitchFamily="34" charset="0"/>
                <a:ea typeface="Times New Roman" pitchFamily="18" charset="0"/>
                <a:cs typeface="Arial" pitchFamily="34" charset="0"/>
              </a:rPr>
              <a:t>Sredazelektrosetstroy</a:t>
            </a:r>
            <a:r>
              <a:rPr lang="en-US" sz="1600" dirty="0">
                <a:solidFill>
                  <a:srgbClr val="000000"/>
                </a:solidFill>
                <a:latin typeface="Arial" pitchFamily="34" charset="0"/>
                <a:ea typeface="Times New Roman" pitchFamily="18" charset="0"/>
                <a:cs typeface="Arial" pitchFamily="34" charset="0"/>
              </a:rPr>
              <a:t>“ Trust of the Ministry of Energy of USSR, which was, in turn, established in 1963 to construct the power lines and electrical substations in the Central Asia and Kazakhstan. In these intervening years the company set up the required infrastructure to construct overhead power lines, it gained the industry-specific experience and enhanced qualification of its personnel at production areas.</a:t>
            </a:r>
          </a:p>
          <a:p>
            <a:pPr lvl="0" indent="457200" algn="just" eaLnBrk="0" fontAlgn="base" hangingPunct="0">
              <a:lnSpc>
                <a:spcPct val="150000"/>
              </a:lnSpc>
              <a:spcBef>
                <a:spcPct val="0"/>
              </a:spcBef>
              <a:spcAft>
                <a:spcPct val="0"/>
              </a:spcAft>
            </a:pPr>
            <a:r>
              <a:rPr lang="en-US" sz="1600" dirty="0">
                <a:solidFill>
                  <a:srgbClr val="000000"/>
                </a:solidFill>
                <a:latin typeface="Arial" pitchFamily="34" charset="0"/>
                <a:ea typeface="Times New Roman" pitchFamily="18" charset="0"/>
                <a:cs typeface="Arial" pitchFamily="34" charset="0"/>
              </a:rPr>
              <a:t>The Joint-Stock Company «MAKHSUSELEKTRTARMOKKURILISH» was incorporated to comply with the Order 111K-ON of the State Property Committee of the Republic of Uzbekistan dd. 11.04.1995 and registered upon the Decision No 51 of the Mayor for </a:t>
            </a:r>
            <a:r>
              <a:rPr lang="en-US" sz="1600" dirty="0" err="1">
                <a:solidFill>
                  <a:srgbClr val="000000"/>
                </a:solidFill>
                <a:latin typeface="Arial" pitchFamily="34" charset="0"/>
                <a:ea typeface="Times New Roman" pitchFamily="18" charset="0"/>
                <a:cs typeface="Arial" pitchFamily="34" charset="0"/>
              </a:rPr>
              <a:t>Khamza</a:t>
            </a:r>
            <a:r>
              <a:rPr lang="en-US" sz="1600" dirty="0">
                <a:solidFill>
                  <a:srgbClr val="000000"/>
                </a:solidFill>
                <a:latin typeface="Arial" pitchFamily="34" charset="0"/>
                <a:ea typeface="Times New Roman" pitchFamily="18" charset="0"/>
                <a:cs typeface="Arial" pitchFamily="34" charset="0"/>
              </a:rPr>
              <a:t> district of Tashkent city dd. 09.01.1996.</a:t>
            </a:r>
          </a:p>
        </p:txBody>
      </p:sp>
      <p:sp>
        <p:nvSpPr>
          <p:cNvPr id="5" name="TextBox 4"/>
          <p:cNvSpPr txBox="1"/>
          <p:nvPr/>
        </p:nvSpPr>
        <p:spPr>
          <a:xfrm>
            <a:off x="428596" y="500042"/>
            <a:ext cx="2401619"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Company Profile</a:t>
            </a:r>
            <a:endParaRPr lang="ru-RU" sz="20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24129" y="500042"/>
            <a:ext cx="3062714"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
        <p:nvSpPr>
          <p:cNvPr id="3" name="TextBox 2"/>
          <p:cNvSpPr txBox="1"/>
          <p:nvPr/>
        </p:nvSpPr>
        <p:spPr>
          <a:xfrm>
            <a:off x="500034" y="500042"/>
            <a:ext cx="2401619" cy="400110"/>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000" b="1" dirty="0">
                <a:solidFill>
                  <a:schemeClr val="bg1"/>
                </a:solidFill>
              </a:rPr>
              <a:t>Company Profile</a:t>
            </a:r>
            <a:endParaRPr lang="ru-RU" sz="2000" b="1" dirty="0">
              <a:solidFill>
                <a:schemeClr val="bg1"/>
              </a:solidFill>
            </a:endParaRPr>
          </a:p>
        </p:txBody>
      </p:sp>
      <p:sp>
        <p:nvSpPr>
          <p:cNvPr id="49153" name="Rectangle 1"/>
          <p:cNvSpPr>
            <a:spLocks noChangeArrowheads="1"/>
          </p:cNvSpPr>
          <p:nvPr/>
        </p:nvSpPr>
        <p:spPr bwMode="auto">
          <a:xfrm>
            <a:off x="428596" y="1168256"/>
            <a:ext cx="8143932" cy="480131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1200" b="1" dirty="0">
                <a:solidFill>
                  <a:srgbClr val="C00000"/>
                </a:solidFill>
                <a:latin typeface="Arial" pitchFamily="34" charset="0"/>
                <a:ea typeface="Times New Roman" pitchFamily="18" charset="0"/>
                <a:cs typeface="Arial" pitchFamily="34" charset="0"/>
              </a:rPr>
              <a:t>Management</a:t>
            </a:r>
            <a:endParaRPr kumimoji="0" lang="ru-RU" sz="1200" b="1" i="0" u="none" strike="noStrike" cap="none" normalizeH="0" baseline="0" dirty="0">
              <a:ln>
                <a:noFill/>
              </a:ln>
              <a:solidFill>
                <a:srgbClr val="C00000"/>
              </a:solidFill>
              <a:effectLst/>
              <a:latin typeface="Arial" pitchFamily="34" charset="0"/>
              <a:ea typeface="Times New Roman" pitchFamily="18" charset="0"/>
              <a:cs typeface="Arial" pitchFamily="34" charset="0"/>
            </a:endParaRPr>
          </a:p>
          <a:p>
            <a:pPr marL="0" marR="0" lvl="0" algn="just"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a:ln>
                <a:noFill/>
              </a:ln>
              <a:solidFill>
                <a:schemeClr val="tx1"/>
              </a:solidFill>
              <a:effectLst/>
              <a:latin typeface="Arial" pitchFamily="34" charset="0"/>
              <a:cs typeface="Arial" pitchFamily="34" charset="0"/>
            </a:endParaRPr>
          </a:p>
          <a:p>
            <a:r>
              <a:rPr lang="en-US" sz="1200" dirty="0"/>
              <a:t>The corporate management system consists of the following governing bodies:</a:t>
            </a:r>
            <a:endParaRPr lang="ru-RU" sz="1200" dirty="0"/>
          </a:p>
          <a:p>
            <a:r>
              <a:rPr lang="en-US" sz="1200" dirty="0"/>
              <a:t>General meeting of shareholders – the supreme governing body;</a:t>
            </a:r>
            <a:endParaRPr lang="ru-RU" sz="1200" dirty="0"/>
          </a:p>
          <a:p>
            <a:r>
              <a:rPr lang="en-US" sz="1200" dirty="0"/>
              <a:t>Supervisory Board;</a:t>
            </a:r>
            <a:endParaRPr lang="ru-RU" sz="1200" dirty="0"/>
          </a:p>
          <a:p>
            <a:r>
              <a:rPr lang="en-US" sz="1200" dirty="0"/>
              <a:t>Review Committee;</a:t>
            </a:r>
            <a:endParaRPr lang="ru-RU" sz="1200" dirty="0"/>
          </a:p>
          <a:p>
            <a:r>
              <a:rPr lang="en-US" sz="1200" dirty="0"/>
              <a:t>The sole executive body legally represented by the Director.</a:t>
            </a:r>
          </a:p>
          <a:p>
            <a:endParaRPr kumimoji="0" lang="ru-RU" sz="12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lang="en-US" sz="1200" b="1" dirty="0">
                <a:solidFill>
                  <a:srgbClr val="C00000"/>
                </a:solidFill>
                <a:latin typeface="Arial" pitchFamily="34" charset="0"/>
                <a:ea typeface="Times New Roman" pitchFamily="18" charset="0"/>
                <a:cs typeface="Arial" pitchFamily="34" charset="0"/>
              </a:rPr>
              <a:t>Supervisory Board for </a:t>
            </a:r>
            <a:r>
              <a:rPr lang="en-US" sz="1200" b="1" dirty="0" err="1">
                <a:solidFill>
                  <a:srgbClr val="C00000"/>
                </a:solidFill>
                <a:latin typeface="Arial" pitchFamily="34" charset="0"/>
                <a:ea typeface="Times New Roman" pitchFamily="18" charset="0"/>
                <a:cs typeface="Arial" pitchFamily="34" charset="0"/>
              </a:rPr>
              <a:t>JSC</a:t>
            </a:r>
            <a:r>
              <a:rPr lang="en-US" sz="1200" b="1" dirty="0">
                <a:solidFill>
                  <a:srgbClr val="C00000"/>
                </a:solidFill>
                <a:latin typeface="Arial" pitchFamily="34" charset="0"/>
                <a:ea typeface="Times New Roman" pitchFamily="18" charset="0"/>
                <a:cs typeface="Arial" pitchFamily="34" charset="0"/>
              </a:rPr>
              <a:t> «MAKHSUS ETQ» is formed by 5 members:</a:t>
            </a:r>
            <a:endParaRPr kumimoji="0" lang="ru-RU" sz="1200" b="0" i="0" u="none" strike="noStrike" cap="none" normalizeH="0" baseline="0" dirty="0">
              <a:ln>
                <a:noFill/>
              </a:ln>
              <a:solidFill>
                <a:srgbClr val="C00000"/>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lang="en-US" sz="1200" dirty="0" err="1">
                <a:solidFill>
                  <a:srgbClr val="000000"/>
                </a:solidFill>
                <a:latin typeface="Arial" pitchFamily="34" charset="0"/>
                <a:ea typeface="Times New Roman" pitchFamily="18" charset="0"/>
                <a:cs typeface="Arial" pitchFamily="34" charset="0"/>
              </a:rPr>
              <a:t>Sirajev</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A.Z</a:t>
            </a:r>
            <a:r>
              <a:rPr lang="en-US" sz="1200" dirty="0">
                <a:solidFill>
                  <a:srgbClr val="000000"/>
                </a:solidFill>
                <a:latin typeface="Arial" pitchFamily="34" charset="0"/>
                <a:ea typeface="Times New Roman" pitchFamily="18" charset="0"/>
                <a:cs typeface="Arial" pitchFamily="34" charset="0"/>
              </a:rPr>
              <a:t>. – Chairman of the Supervisory Board - Head of </a:t>
            </a:r>
            <a:r>
              <a:rPr lang="en-US" sz="1200" dirty="0" err="1">
                <a:solidFill>
                  <a:srgbClr val="000000"/>
                </a:solidFill>
                <a:latin typeface="Arial" pitchFamily="34" charset="0"/>
                <a:ea typeface="Times New Roman" pitchFamily="18" charset="0"/>
                <a:cs typeface="Arial" pitchFamily="34" charset="0"/>
              </a:rPr>
              <a:t>URIP</a:t>
            </a:r>
            <a:r>
              <a:rPr lang="en-US" sz="1200" dirty="0">
                <a:solidFill>
                  <a:srgbClr val="000000"/>
                </a:solidFill>
                <a:latin typeface="Arial" pitchFamily="34" charset="0"/>
                <a:ea typeface="Times New Roman" pitchFamily="18" charset="0"/>
                <a:cs typeface="Arial" pitchFamily="34" charset="0"/>
              </a:rPr>
              <a:t> JSC "</a:t>
            </a:r>
            <a:r>
              <a:rPr lang="en-US" sz="1200" dirty="0" err="1">
                <a:solidFill>
                  <a:srgbClr val="000000"/>
                </a:solidFill>
                <a:latin typeface="Arial" pitchFamily="34" charset="0"/>
                <a:ea typeface="Times New Roman" pitchFamily="18" charset="0"/>
                <a:cs typeface="Arial" pitchFamily="34" charset="0"/>
              </a:rPr>
              <a:t>Uzbekenergo</a:t>
            </a:r>
            <a:r>
              <a:rPr lang="en-US" sz="1200" dirty="0">
                <a:solidFill>
                  <a:srgbClr val="000000"/>
                </a:solidFill>
                <a:latin typeface="Arial" pitchFamily="34" charset="0"/>
                <a:ea typeface="Times New Roman" pitchFamily="18" charset="0"/>
                <a:cs typeface="Arial" pitchFamily="34" charset="0"/>
              </a:rPr>
              <a:t>";</a:t>
            </a:r>
          </a:p>
          <a:p>
            <a:pPr lvl="0" algn="just" eaLnBrk="0" fontAlgn="base" hangingPunct="0">
              <a:spcBef>
                <a:spcPct val="0"/>
              </a:spcBef>
              <a:spcAft>
                <a:spcPct val="0"/>
              </a:spcAft>
            </a:pPr>
            <a:r>
              <a:rPr lang="en-US" sz="1200" dirty="0" err="1">
                <a:solidFill>
                  <a:srgbClr val="000000"/>
                </a:solidFill>
                <a:latin typeface="Arial" pitchFamily="34" charset="0"/>
                <a:ea typeface="Times New Roman" pitchFamily="18" charset="0"/>
                <a:cs typeface="Arial" pitchFamily="34" charset="0"/>
              </a:rPr>
              <a:t>Khodzhaev</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F.G</a:t>
            </a:r>
            <a:r>
              <a:rPr lang="en-US" sz="1200" dirty="0">
                <a:solidFill>
                  <a:srgbClr val="000000"/>
                </a:solidFill>
                <a:latin typeface="Arial" pitchFamily="34" charset="0"/>
                <a:ea typeface="Times New Roman" pitchFamily="18" charset="0"/>
                <a:cs typeface="Arial" pitchFamily="34" charset="0"/>
              </a:rPr>
              <a:t>. – A Private Entrepreneur;</a:t>
            </a:r>
          </a:p>
          <a:p>
            <a:pPr lvl="0" algn="just" eaLnBrk="0" fontAlgn="base" hangingPunct="0">
              <a:spcBef>
                <a:spcPct val="0"/>
              </a:spcBef>
              <a:spcAft>
                <a:spcPct val="0"/>
              </a:spcAft>
            </a:pPr>
            <a:r>
              <a:rPr lang="en-US" sz="1200" dirty="0" err="1">
                <a:solidFill>
                  <a:srgbClr val="000000"/>
                </a:solidFill>
                <a:latin typeface="Arial" pitchFamily="34" charset="0"/>
                <a:ea typeface="Times New Roman" pitchFamily="18" charset="0"/>
                <a:cs typeface="Arial" pitchFamily="34" charset="0"/>
              </a:rPr>
              <a:t>Makhmudova</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G.H</a:t>
            </a:r>
            <a:r>
              <a:rPr lang="en-US" sz="1200" dirty="0">
                <a:solidFill>
                  <a:srgbClr val="000000"/>
                </a:solidFill>
                <a:latin typeface="Arial" pitchFamily="34" charset="0"/>
                <a:ea typeface="Times New Roman" pitchFamily="18" charset="0"/>
                <a:cs typeface="Arial" pitchFamily="34" charset="0"/>
              </a:rPr>
              <a:t>. – A Pensioner;</a:t>
            </a:r>
          </a:p>
          <a:p>
            <a:pPr lvl="0" algn="just" eaLnBrk="0" fontAlgn="base" hangingPunct="0">
              <a:spcBef>
                <a:spcPct val="0"/>
              </a:spcBef>
              <a:spcAft>
                <a:spcPct val="0"/>
              </a:spcAft>
            </a:pPr>
            <a:r>
              <a:rPr lang="en-US" sz="1200" dirty="0" err="1">
                <a:solidFill>
                  <a:srgbClr val="000000"/>
                </a:solidFill>
                <a:latin typeface="Arial" pitchFamily="34" charset="0"/>
                <a:ea typeface="Times New Roman" pitchFamily="18" charset="0"/>
                <a:cs typeface="Arial" pitchFamily="34" charset="0"/>
              </a:rPr>
              <a:t>Muzafarov</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A.A</a:t>
            </a:r>
            <a:r>
              <a:rPr lang="en-US" sz="1200" dirty="0">
                <a:solidFill>
                  <a:srgbClr val="000000"/>
                </a:solidFill>
                <a:latin typeface="Arial" pitchFamily="34" charset="0"/>
                <a:ea typeface="Times New Roman" pitchFamily="18" charset="0"/>
                <a:cs typeface="Arial" pitchFamily="34" charset="0"/>
              </a:rPr>
              <a:t>. – A Private Entrepreneur;</a:t>
            </a:r>
          </a:p>
          <a:p>
            <a:pPr lvl="0" algn="just" eaLnBrk="0" fontAlgn="base" hangingPunct="0">
              <a:spcBef>
                <a:spcPct val="0"/>
              </a:spcBef>
              <a:spcAft>
                <a:spcPct val="0"/>
              </a:spcAft>
            </a:pPr>
            <a:r>
              <a:rPr lang="en-US" sz="1200" dirty="0" err="1">
                <a:solidFill>
                  <a:srgbClr val="000000"/>
                </a:solidFill>
                <a:latin typeface="Arial" pitchFamily="34" charset="0"/>
                <a:ea typeface="Times New Roman" pitchFamily="18" charset="0"/>
                <a:cs typeface="Arial" pitchFamily="34" charset="0"/>
              </a:rPr>
              <a:t>Nurkhanov</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Sh.Kh</a:t>
            </a:r>
            <a:r>
              <a:rPr lang="en-US" sz="1200" dirty="0">
                <a:solidFill>
                  <a:srgbClr val="000000"/>
                </a:solidFill>
                <a:latin typeface="Arial" pitchFamily="34" charset="0"/>
                <a:ea typeface="Times New Roman" pitchFamily="18" charset="0"/>
                <a:cs typeface="Arial" pitchFamily="34" charset="0"/>
              </a:rPr>
              <a:t>. – A Private Entrepreneur.</a:t>
            </a:r>
          </a:p>
          <a:p>
            <a:pPr marL="0" marR="0" lvl="0" algn="just"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lang="en-US" sz="1200" b="1" dirty="0">
                <a:solidFill>
                  <a:srgbClr val="C00000"/>
                </a:solidFill>
                <a:latin typeface="Arial" pitchFamily="34" charset="0"/>
                <a:ea typeface="Times New Roman" pitchFamily="18" charset="0"/>
                <a:cs typeface="Arial" pitchFamily="34" charset="0"/>
              </a:rPr>
              <a:t>Executive body</a:t>
            </a:r>
            <a:endParaRPr kumimoji="0" lang="ru-RU" sz="1200" b="1" i="0" u="none" strike="noStrike" cap="none" normalizeH="0" baseline="0" dirty="0">
              <a:ln>
                <a:noFill/>
              </a:ln>
              <a:solidFill>
                <a:srgbClr val="C00000"/>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lang="en-US" sz="1200" dirty="0"/>
              <a:t> </a:t>
            </a:r>
            <a:r>
              <a:rPr lang="en-US" sz="1200" dirty="0" err="1"/>
              <a:t>Yuldashev</a:t>
            </a:r>
            <a:r>
              <a:rPr lang="en-US" sz="1200" dirty="0"/>
              <a:t> </a:t>
            </a:r>
            <a:r>
              <a:rPr lang="en-US" sz="1200" dirty="0" err="1"/>
              <a:t>Shukrulla</a:t>
            </a:r>
            <a:r>
              <a:rPr lang="en-US" sz="1200" dirty="0"/>
              <a:t> </a:t>
            </a:r>
            <a:r>
              <a:rPr lang="en-US" sz="1200" dirty="0" err="1"/>
              <a:t>Nazimovich</a:t>
            </a:r>
            <a:r>
              <a:rPr lang="en-US" sz="1200" dirty="0"/>
              <a:t>, Director for </a:t>
            </a:r>
            <a:r>
              <a:rPr lang="en-US" sz="1200" dirty="0" err="1"/>
              <a:t>JSC</a:t>
            </a:r>
            <a:r>
              <a:rPr lang="en-US" sz="1200" dirty="0"/>
              <a:t> «</a:t>
            </a:r>
            <a:r>
              <a:rPr lang="en-US" sz="1200" dirty="0" err="1"/>
              <a:t>MAKHSUSELEKTRTARMOKKURILISH</a:t>
            </a:r>
            <a:r>
              <a:rPr lang="en-US" sz="1200" dirty="0"/>
              <a:t>» since June 15, 2011</a:t>
            </a:r>
          </a:p>
          <a:p>
            <a:pPr lvl="0" algn="just" eaLnBrk="0" fontAlgn="base" hangingPunct="0">
              <a:spcBef>
                <a:spcPct val="0"/>
              </a:spcBef>
              <a:spcAft>
                <a:spcPct val="0"/>
              </a:spcAft>
            </a:pPr>
            <a:endParaRPr kumimoji="0" lang="ru-RU" sz="12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en-US" sz="1200" b="1" dirty="0">
                <a:solidFill>
                  <a:srgbClr val="C00000"/>
                </a:solidFill>
                <a:latin typeface="Arial" pitchFamily="34" charset="0"/>
                <a:ea typeface="Times New Roman" pitchFamily="18" charset="0"/>
                <a:cs typeface="Arial" pitchFamily="34" charset="0"/>
              </a:rPr>
              <a:t>Personnel</a:t>
            </a:r>
          </a:p>
          <a:p>
            <a:pPr lvl="0" algn="just" eaLnBrk="0" fontAlgn="base" hangingPunct="0">
              <a:spcBef>
                <a:spcPct val="0"/>
              </a:spcBef>
              <a:spcAft>
                <a:spcPct val="0"/>
              </a:spcAft>
            </a:pPr>
            <a:endParaRPr kumimoji="0" lang="ru-RU" sz="1200" b="0" i="0" u="none" strike="noStrike" cap="none" normalizeH="0" baseline="0" dirty="0">
              <a:ln>
                <a:noFill/>
              </a:ln>
              <a:solidFill>
                <a:srgbClr val="C00000"/>
              </a:solidFill>
              <a:effectLst/>
              <a:latin typeface="Arial" pitchFamily="34" charset="0"/>
              <a:cs typeface="Arial" pitchFamily="34" charset="0"/>
            </a:endParaRPr>
          </a:p>
          <a:p>
            <a:r>
              <a:rPr lang="en-US" sz="1200" dirty="0"/>
              <a:t>Average personnel capacity as of 01.01.2016 amounts to 198 employees:</a:t>
            </a:r>
            <a:endParaRPr lang="ru-RU" sz="1200" dirty="0"/>
          </a:p>
          <a:p>
            <a:r>
              <a:rPr lang="en-US" sz="1200" dirty="0"/>
              <a:t>Workers and non-operational personnel – 168; Engineering staff – 20. </a:t>
            </a:r>
            <a:endParaRPr kumimoji="0" lang="ru-RU" sz="1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496653"/>
            <a:ext cx="2857520" cy="36933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b="1" dirty="0"/>
              <a:t>Market Analysis</a:t>
            </a:r>
            <a:endParaRPr lang="ru-RU" dirty="0"/>
          </a:p>
        </p:txBody>
      </p:sp>
      <p:sp>
        <p:nvSpPr>
          <p:cNvPr id="5" name="TextBox 4"/>
          <p:cNvSpPr txBox="1"/>
          <p:nvPr/>
        </p:nvSpPr>
        <p:spPr>
          <a:xfrm>
            <a:off x="5436096" y="465875"/>
            <a:ext cx="3350746"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
        <p:nvSpPr>
          <p:cNvPr id="44033" name="Rectangle 1"/>
          <p:cNvSpPr>
            <a:spLocks noChangeArrowheads="1"/>
          </p:cNvSpPr>
          <p:nvPr/>
        </p:nvSpPr>
        <p:spPr bwMode="auto">
          <a:xfrm>
            <a:off x="285720" y="1500174"/>
            <a:ext cx="850112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tabLst>
                <a:tab pos="457200" algn="l"/>
              </a:tabLst>
            </a:pPr>
            <a:r>
              <a:rPr lang="en-US" b="1" dirty="0">
                <a:solidFill>
                  <a:srgbClr val="C00000"/>
                </a:solidFill>
                <a:latin typeface="Arial" pitchFamily="34" charset="0"/>
                <a:ea typeface="Times New Roman" pitchFamily="18" charset="0"/>
                <a:cs typeface="Arial" pitchFamily="34" charset="0"/>
              </a:rPr>
              <a:t>Analysis and segmentation of goods and competitors market</a:t>
            </a:r>
          </a:p>
          <a:p>
            <a:pPr lvl="0" indent="457200" algn="just" fontAlgn="base">
              <a:spcBef>
                <a:spcPct val="0"/>
              </a:spcBef>
              <a:spcAft>
                <a:spcPct val="0"/>
              </a:spcAft>
              <a:tabLst>
                <a:tab pos="457200" algn="l"/>
              </a:tabLst>
            </a:pPr>
            <a:endParaRPr kumimoji="0" lang="ru-RU" b="0" i="0" u="none" strike="noStrike" cap="none" normalizeH="0" baseline="0" dirty="0">
              <a:ln>
                <a:noFill/>
              </a:ln>
              <a:solidFill>
                <a:schemeClr val="tx1"/>
              </a:solidFill>
              <a:effectLst/>
              <a:latin typeface="Arial" pitchFamily="34" charset="0"/>
              <a:cs typeface="Arial" pitchFamily="34" charset="0"/>
            </a:endParaRP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The analysis of the current market of specific construction technologies brings us to the conclusion that four companies only are the key market players to provide high-voltage power line construction services, namely:</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 JSC «MAKHSUSELEKTRTARMOKKURILISH», Tashkent</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 JSC "</a:t>
            </a:r>
            <a:r>
              <a:rPr lang="en-US" dirty="0" err="1">
                <a:solidFill>
                  <a:srgbClr val="000000"/>
                </a:solidFill>
                <a:latin typeface="Arial" pitchFamily="34" charset="0"/>
                <a:ea typeface="Times New Roman" pitchFamily="18" charset="0"/>
                <a:cs typeface="Arial" pitchFamily="34" charset="0"/>
              </a:rPr>
              <a:t>Elektrtarmokkurilish</a:t>
            </a:r>
            <a:r>
              <a:rPr lang="en-US" dirty="0">
                <a:solidFill>
                  <a:srgbClr val="000000"/>
                </a:solidFill>
                <a:latin typeface="Arial" pitchFamily="34" charset="0"/>
                <a:ea typeface="Times New Roman" pitchFamily="18" charset="0"/>
                <a:cs typeface="Arial" pitchFamily="34" charset="0"/>
              </a:rPr>
              <a:t>", Tashkent;</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 JSC "</a:t>
            </a:r>
            <a:r>
              <a:rPr lang="en-US" dirty="0" err="1">
                <a:solidFill>
                  <a:srgbClr val="000000"/>
                </a:solidFill>
                <a:latin typeface="Arial" pitchFamily="34" charset="0"/>
                <a:ea typeface="Times New Roman" pitchFamily="18" charset="0"/>
                <a:cs typeface="Arial" pitchFamily="34" charset="0"/>
              </a:rPr>
              <a:t>Uzkishlokelektrkurilish</a:t>
            </a:r>
            <a:r>
              <a:rPr lang="en-US" dirty="0">
                <a:solidFill>
                  <a:srgbClr val="000000"/>
                </a:solidFill>
                <a:latin typeface="Arial" pitchFamily="34" charset="0"/>
                <a:ea typeface="Times New Roman" pitchFamily="18" charset="0"/>
                <a:cs typeface="Arial" pitchFamily="34" charset="0"/>
              </a:rPr>
              <a:t>" Samarkand;</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 JSC "</a:t>
            </a:r>
            <a:r>
              <a:rPr lang="en-US" dirty="0" err="1">
                <a:solidFill>
                  <a:srgbClr val="000000"/>
                </a:solidFill>
                <a:latin typeface="Arial" pitchFamily="34" charset="0"/>
                <a:ea typeface="Times New Roman" pitchFamily="18" charset="0"/>
                <a:cs typeface="Arial" pitchFamily="34" charset="0"/>
              </a:rPr>
              <a:t>Elektrkishlokkurilish</a:t>
            </a:r>
            <a:r>
              <a:rPr lang="en-US" dirty="0">
                <a:solidFill>
                  <a:srgbClr val="000000"/>
                </a:solidFill>
                <a:latin typeface="Arial" pitchFamily="34" charset="0"/>
                <a:ea typeface="Times New Roman" pitchFamily="18" charset="0"/>
                <a:cs typeface="Arial" pitchFamily="34" charset="0"/>
              </a:rPr>
              <a:t>", Tashkent.</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All these companies are established through restructuring of the Ministry of Energy of the USSR in 1995 and are privatized enterprises.</a:t>
            </a:r>
          </a:p>
          <a:p>
            <a:pPr lvl="0" indent="45720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Of which, only two companies are specialized in construction 220-500 kV transmission lines. These are </a:t>
            </a:r>
            <a:r>
              <a:rPr lang="en-US" dirty="0" err="1">
                <a:solidFill>
                  <a:srgbClr val="000000"/>
                </a:solidFill>
                <a:latin typeface="Arial" pitchFamily="34" charset="0"/>
                <a:ea typeface="Times New Roman" pitchFamily="18" charset="0"/>
                <a:cs typeface="Arial" pitchFamily="34" charset="0"/>
              </a:rPr>
              <a:t>JSC</a:t>
            </a:r>
            <a:r>
              <a:rPr lang="en-US" dirty="0">
                <a:solidFill>
                  <a:srgbClr val="000000"/>
                </a:solidFill>
                <a:latin typeface="Arial" pitchFamily="34" charset="0"/>
                <a:ea typeface="Times New Roman" pitchFamily="18" charset="0"/>
                <a:cs typeface="Arial" pitchFamily="34" charset="0"/>
              </a:rPr>
              <a:t> "ETC" and JSC «MAKHSUS ETQ». In the meantime, only JSC «MAKHSUS ETQ» is specializing in construction of high-voltage power line in hard-to-reach areas. It suggests the minimal likelihood of indecisive pattern of project implementation by market players.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96653"/>
            <a:ext cx="2857520" cy="36933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b="1" dirty="0"/>
              <a:t>The market analysis</a:t>
            </a:r>
            <a:endParaRPr lang="ru-RU" dirty="0"/>
          </a:p>
        </p:txBody>
      </p:sp>
      <p:sp>
        <p:nvSpPr>
          <p:cNvPr id="3" name="TextBox 2"/>
          <p:cNvSpPr txBox="1"/>
          <p:nvPr/>
        </p:nvSpPr>
        <p:spPr>
          <a:xfrm>
            <a:off x="5364089" y="500042"/>
            <a:ext cx="3422754"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b="1" dirty="0"/>
              <a:t>JSC «</a:t>
            </a:r>
            <a:r>
              <a:rPr lang="en-US" sz="2000" b="1" dirty="0" err="1"/>
              <a:t>Makhsus</a:t>
            </a:r>
            <a:r>
              <a:rPr lang="en-US" sz="2000" b="1" dirty="0"/>
              <a:t> ETQ»</a:t>
            </a:r>
            <a:endParaRPr lang="ru-RU" sz="2000" dirty="0"/>
          </a:p>
        </p:txBody>
      </p:sp>
      <p:sp>
        <p:nvSpPr>
          <p:cNvPr id="52225" name="Rectangle 1"/>
          <p:cNvSpPr>
            <a:spLocks noChangeArrowheads="1"/>
          </p:cNvSpPr>
          <p:nvPr/>
        </p:nvSpPr>
        <p:spPr bwMode="auto">
          <a:xfrm>
            <a:off x="285720" y="1245200"/>
            <a:ext cx="8429684" cy="467820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1200" b="1" dirty="0">
                <a:solidFill>
                  <a:srgbClr val="C00000"/>
                </a:solidFill>
                <a:latin typeface="Arial" pitchFamily="34" charset="0"/>
                <a:ea typeface="Times New Roman" pitchFamily="18" charset="0"/>
                <a:cs typeface="Arial" pitchFamily="34" charset="0"/>
              </a:rPr>
              <a:t>Consumers and competitors</a:t>
            </a:r>
          </a:p>
          <a:p>
            <a:pPr lvl="0" indent="457200" algn="just" fontAlgn="base">
              <a:spcBef>
                <a:spcPct val="0"/>
              </a:spcBef>
              <a:spcAft>
                <a:spcPct val="0"/>
              </a:spcAft>
            </a:pPr>
            <a:endParaRPr kumimoji="0" lang="ru-RU" sz="1200" b="0" i="0" u="none" strike="noStrike" cap="none" normalizeH="0" baseline="0" dirty="0">
              <a:ln>
                <a:noFill/>
              </a:ln>
              <a:solidFill>
                <a:schemeClr val="tx1"/>
              </a:solidFill>
              <a:effectLst/>
              <a:latin typeface="Arial" pitchFamily="34" charset="0"/>
              <a:cs typeface="Arial" pitchFamily="34" charset="0"/>
            </a:endParaRP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JSC «MAKHSUS ETQ» performs at the market that is the energy industry sector. Currently, all the entire territory of the Republic of Uzbekistan is electrified. However, given that all the existing transmission lines were constructed in the 60s of the last century, today we are in urgent need of full or partial (at least 50%) replacement.</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Moreover, certain overhead power lines pass through the neighboring countries which result in some difficulties in power transmission.</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Peculiarity of this market involves the limited number of customers and consumers. The unitary enterprise "</a:t>
            </a:r>
            <a:r>
              <a:rPr lang="en-US" sz="1200" dirty="0" err="1">
                <a:solidFill>
                  <a:srgbClr val="000000"/>
                </a:solidFill>
                <a:latin typeface="Arial" pitchFamily="34" charset="0"/>
                <a:ea typeface="Times New Roman" pitchFamily="18" charset="0"/>
                <a:cs typeface="Arial" pitchFamily="34" charset="0"/>
              </a:rPr>
              <a:t>Uzelektroset</a:t>
            </a:r>
            <a:r>
              <a:rPr lang="en-US" sz="1200" dirty="0">
                <a:solidFill>
                  <a:srgbClr val="000000"/>
                </a:solidFill>
                <a:latin typeface="Arial" pitchFamily="34" charset="0"/>
                <a:ea typeface="Times New Roman" pitchFamily="18" charset="0"/>
                <a:cs typeface="Arial" pitchFamily="34" charset="0"/>
              </a:rPr>
              <a:t>“ acts as the major customer and the consumer in this given market of high voltage power supply plant on power transmission that is the member of </a:t>
            </a:r>
            <a:r>
              <a:rPr lang="en-US" sz="1200" dirty="0" err="1">
                <a:solidFill>
                  <a:srgbClr val="000000"/>
                </a:solidFill>
                <a:latin typeface="Arial" pitchFamily="34" charset="0"/>
                <a:ea typeface="Times New Roman" pitchFamily="18" charset="0"/>
                <a:cs typeface="Arial" pitchFamily="34" charset="0"/>
              </a:rPr>
              <a:t>JSC</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Uzbekenergo</a:t>
            </a:r>
            <a:r>
              <a:rPr lang="en-US" sz="1200" dirty="0">
                <a:solidFill>
                  <a:srgbClr val="000000"/>
                </a:solidFill>
                <a:latin typeface="Arial" pitchFamily="34" charset="0"/>
                <a:ea typeface="Times New Roman" pitchFamily="18" charset="0"/>
                <a:cs typeface="Arial" pitchFamily="34" charset="0"/>
              </a:rPr>
              <a:t>“.</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The other clients and customers of JSC «MAKHSUS ETQ» are as follow:</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JSC "</a:t>
            </a:r>
            <a:r>
              <a:rPr lang="en-US" sz="1200" dirty="0" err="1">
                <a:solidFill>
                  <a:srgbClr val="000000"/>
                </a:solidFill>
                <a:latin typeface="Arial" pitchFamily="34" charset="0"/>
                <a:ea typeface="Times New Roman" pitchFamily="18" charset="0"/>
                <a:cs typeface="Arial" pitchFamily="34" charset="0"/>
              </a:rPr>
              <a:t>Uzavtoyul</a:t>
            </a:r>
            <a:r>
              <a:rPr lang="en-US" sz="1200" dirty="0">
                <a:solidFill>
                  <a:srgbClr val="000000"/>
                </a:solidFill>
                <a:latin typeface="Arial" pitchFamily="34" charset="0"/>
                <a:ea typeface="Times New Roman" pitchFamily="18" charset="0"/>
                <a:cs typeface="Arial" pitchFamily="34" charset="0"/>
              </a:rPr>
              <a:t>" - transfer of power lines during construction of the new road or its reconstruction/repair;</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Ministry of Agriculture and Water Resources of the Republic of Uzbekistan, construction of substations for pump houses;</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Joint-stock Railway Company “Uzbekistan </a:t>
            </a:r>
            <a:r>
              <a:rPr lang="en-US" sz="1200" dirty="0" err="1">
                <a:solidFill>
                  <a:srgbClr val="000000"/>
                </a:solidFill>
                <a:latin typeface="Arial" pitchFamily="34" charset="0"/>
                <a:ea typeface="Times New Roman" pitchFamily="18" charset="0"/>
                <a:cs typeface="Arial" pitchFamily="34" charset="0"/>
              </a:rPr>
              <a:t>Temir</a:t>
            </a:r>
            <a:r>
              <a:rPr lang="en-US" sz="1200" dirty="0">
                <a:solidFill>
                  <a:srgbClr val="000000"/>
                </a:solidFill>
                <a:latin typeface="Arial" pitchFamily="34" charset="0"/>
                <a:ea typeface="Times New Roman" pitchFamily="18" charset="0"/>
                <a:cs typeface="Arial" pitchFamily="34" charset="0"/>
              </a:rPr>
              <a:t> </a:t>
            </a:r>
            <a:r>
              <a:rPr lang="en-US" sz="1200" dirty="0" err="1">
                <a:solidFill>
                  <a:srgbClr val="000000"/>
                </a:solidFill>
                <a:latin typeface="Arial" pitchFamily="34" charset="0"/>
                <a:ea typeface="Times New Roman" pitchFamily="18" charset="0"/>
                <a:cs typeface="Arial" pitchFamily="34" charset="0"/>
              </a:rPr>
              <a:t>Yullari</a:t>
            </a:r>
            <a:r>
              <a:rPr lang="en-US" sz="1200" dirty="0">
                <a:solidFill>
                  <a:srgbClr val="000000"/>
                </a:solidFill>
                <a:latin typeface="Arial" pitchFamily="34" charset="0"/>
                <a:ea typeface="Times New Roman" pitchFamily="18" charset="0"/>
                <a:cs typeface="Arial" pitchFamily="34" charset="0"/>
              </a:rPr>
              <a:t>“, construction of power lines to tracking substations, relocation of power lines during construction of the new railway road or its reconstruction/repair.</a:t>
            </a:r>
          </a:p>
          <a:p>
            <a:pPr lvl="0" indent="457200" algn="just" eaLnBrk="0" fontAlgn="base" hangingPunct="0">
              <a:spcBef>
                <a:spcPct val="0"/>
              </a:spcBef>
              <a:spcAft>
                <a:spcPts val="1200"/>
              </a:spcAft>
            </a:pPr>
            <a:r>
              <a:rPr lang="en-US" sz="1200" dirty="0">
                <a:solidFill>
                  <a:srgbClr val="000000"/>
                </a:solidFill>
                <a:latin typeface="Arial" pitchFamily="34" charset="0"/>
                <a:ea typeface="Times New Roman" pitchFamily="18" charset="0"/>
                <a:cs typeface="Arial" pitchFamily="34" charset="0"/>
              </a:rPr>
              <a:t>The Company mainly performs to provide services for JSC "</a:t>
            </a:r>
            <a:r>
              <a:rPr lang="en-US" sz="1200" dirty="0" err="1">
                <a:solidFill>
                  <a:srgbClr val="000000"/>
                </a:solidFill>
                <a:latin typeface="Arial" pitchFamily="34" charset="0"/>
                <a:ea typeface="Times New Roman" pitchFamily="18" charset="0"/>
                <a:cs typeface="Arial" pitchFamily="34" charset="0"/>
              </a:rPr>
              <a:t>Uzbekenergo</a:t>
            </a:r>
            <a:r>
              <a:rPr lang="en-US" sz="1200" dirty="0">
                <a:solidFill>
                  <a:srgbClr val="000000"/>
                </a:solidFill>
                <a:latin typeface="Arial" pitchFamily="34" charset="0"/>
                <a:ea typeface="Times New Roman" pitchFamily="18" charset="0"/>
                <a:cs typeface="Arial" pitchFamily="34" charset="0"/>
              </a:rPr>
              <a:t>". Currently, this is not sufficient for the winning promotion. And, therefore, the market should be further reviewed to increase the corporate productivity for the purposes to seek new customers and consumers.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1415</TotalTime>
  <Words>1971</Words>
  <Application>Microsoft Office PowerPoint</Application>
  <PresentationFormat>Экран (4:3)</PresentationFormat>
  <Paragraphs>534</Paragraphs>
  <Slides>13</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Arial Cyr</vt:lpstr>
      <vt:lpstr>Calibri</vt:lpstr>
      <vt:lpstr>Georgia</vt:lpstr>
      <vt:lpstr>Times New Roman</vt:lpstr>
      <vt:lpstr>Wingdings</vt:lpstr>
      <vt:lpstr>Wingdings 2</vt:lpstr>
      <vt:lpstr>Официальная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Пользователь</cp:lastModifiedBy>
  <cp:revision>84</cp:revision>
  <dcterms:created xsi:type="dcterms:W3CDTF">2016-01-15T04:37:11Z</dcterms:created>
  <dcterms:modified xsi:type="dcterms:W3CDTF">2016-02-21T07:02:09Z</dcterms:modified>
</cp:coreProperties>
</file>